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4" r:id="rId3"/>
  </p:sldMasterIdLst>
  <p:notesMasterIdLst>
    <p:notesMasterId r:id="rId35"/>
  </p:notesMasterIdLst>
  <p:sldIdLst>
    <p:sldId id="982" r:id="rId4"/>
    <p:sldId id="1001" r:id="rId5"/>
    <p:sldId id="986" r:id="rId6"/>
    <p:sldId id="983" r:id="rId7"/>
    <p:sldId id="985" r:id="rId8"/>
    <p:sldId id="987" r:id="rId9"/>
    <p:sldId id="989" r:id="rId10"/>
    <p:sldId id="990" r:id="rId11"/>
    <p:sldId id="1010" r:id="rId12"/>
    <p:sldId id="1011" r:id="rId13"/>
    <p:sldId id="1012" r:id="rId14"/>
    <p:sldId id="993" r:id="rId15"/>
    <p:sldId id="1013" r:id="rId16"/>
    <p:sldId id="994" r:id="rId17"/>
    <p:sldId id="992" r:id="rId18"/>
    <p:sldId id="995" r:id="rId19"/>
    <p:sldId id="996" r:id="rId20"/>
    <p:sldId id="997" r:id="rId21"/>
    <p:sldId id="998" r:id="rId22"/>
    <p:sldId id="999" r:id="rId23"/>
    <p:sldId id="1000" r:id="rId24"/>
    <p:sldId id="1002" r:id="rId25"/>
    <p:sldId id="1003" r:id="rId26"/>
    <p:sldId id="1004" r:id="rId27"/>
    <p:sldId id="1005" r:id="rId28"/>
    <p:sldId id="1006" r:id="rId29"/>
    <p:sldId id="1007" r:id="rId30"/>
    <p:sldId id="1014" r:id="rId31"/>
    <p:sldId id="1009" r:id="rId32"/>
    <p:sldId id="1015" r:id="rId33"/>
    <p:sldId id="281" r:id="rId34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8">
          <p15:clr>
            <a:srgbClr val="A4A3A4"/>
          </p15:clr>
        </p15:guide>
        <p15:guide id="2" orient="horz">
          <p15:clr>
            <a:srgbClr val="A4A3A4"/>
          </p15:clr>
        </p15:guide>
        <p15:guide id="3" orient="horz" pos="3590">
          <p15:clr>
            <a:srgbClr val="A4A3A4"/>
          </p15:clr>
        </p15:guide>
        <p15:guide id="4" pos="530">
          <p15:clr>
            <a:srgbClr val="A4A3A4"/>
          </p15:clr>
        </p15:guide>
        <p15:guide id="5" pos="415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3010"/>
    <a:srgbClr val="FB913B"/>
    <a:srgbClr val="DE7E18"/>
    <a:srgbClr val="B1B6E1"/>
    <a:srgbClr val="F3D8CC"/>
    <a:srgbClr val="F9ECE7"/>
    <a:srgbClr val="86F2FA"/>
    <a:srgbClr val="FEFEFE"/>
    <a:srgbClr val="EB7214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7" autoAdjust="0"/>
    <p:restoredTop sz="85386" autoAdjust="0"/>
  </p:normalViewPr>
  <p:slideViewPr>
    <p:cSldViewPr snapToGrid="0" snapToObjects="1">
      <p:cViewPr>
        <p:scale>
          <a:sx n="106" d="100"/>
          <a:sy n="106" d="100"/>
        </p:scale>
        <p:origin x="416" y="-120"/>
      </p:cViewPr>
      <p:guideLst>
        <p:guide orient="horz" pos="918"/>
        <p:guide orient="horz"/>
        <p:guide orient="horz" pos="3590"/>
        <p:guide pos="530"/>
        <p:guide pos="41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hdphoto1.wdp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tiff>
</file>

<file path=ppt/media/image23.tiff>
</file>

<file path=ppt/media/image24.png>
</file>

<file path=ppt/media/image25.png>
</file>

<file path=ppt/media/image26.tiff>
</file>

<file path=ppt/media/image27.tiff>
</file>

<file path=ppt/media/image28.tiff>
</file>

<file path=ppt/media/image29.png>
</file>

<file path=ppt/media/image3.jpeg>
</file>

<file path=ppt/media/image30.gif>
</file>

<file path=ppt/media/image31.tif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390.png>
</file>

<file path=ppt/media/image4.png>
</file>

<file path=ppt/media/image40.pn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70.png>
</file>

<file path=ppt/media/image48.png>
</file>

<file path=ppt/media/image480.png>
</file>

<file path=ppt/media/image49.gif>
</file>

<file path=ppt/media/image49.png>
</file>

<file path=ppt/media/image5.png>
</file>

<file path=ppt/media/image50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/>
          <a:lstStyle>
            <a:lvl1pPr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051" name="Rectangle 3"/>
          <p:cNvSpPr>
            <a:spLocks noGrp="1"/>
          </p:cNvSpPr>
          <p:nvPr>
            <p:ph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/>
          <a:lstStyle>
            <a:lvl1pPr algn="r" eaLnBrk="1" hangingPunct="1">
              <a:buFont typeface="Arial" panose="020B0604020202020204" pitchFamily="34" charset="0"/>
              <a:buNone/>
              <a:defRPr sz="1200" noProof="1" dirty="0">
                <a:latin typeface="Arial" panose="020B0604020202020204" charset="-122"/>
                <a:ea typeface="宋体" panose="02010600030101010101" pitchFamily="2" charset="-122"/>
                <a:cs typeface="+mn-ea"/>
              </a:defRPr>
            </a:lvl1pPr>
          </a:lstStyle>
          <a:p>
            <a:pPr>
              <a:defRPr/>
            </a:pPr>
            <a:fld id="{49740DFB-9C1D-4BB1-82FF-A93BE98FD4F7}" type="datetimeFigureOut">
              <a:rPr lang="zh-CN" altLang="en-US"/>
              <a:pPr>
                <a:defRPr/>
              </a:pPr>
              <a:t>2019/11/24</a:t>
            </a:fld>
            <a:endParaRPr lang="zh-CN" altLang="en-US"/>
          </a:p>
        </p:txBody>
      </p:sp>
      <p:sp>
        <p:nvSpPr>
          <p:cNvPr id="13316" name="Rectangle 4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9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054" name="Rectangle 6"/>
          <p:cNvSpPr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lstStyle>
            <a:lvl1pPr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2055" name="Rectangle 7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lstStyle>
            <a:lvl1pPr algn="r" eaLnBrk="1" hangingPunct="1">
              <a:buFont typeface="Arial" panose="020B0604020202020204" pitchFamily="34" charset="0"/>
              <a:buNone/>
              <a:defRPr sz="1200" noProof="1" dirty="0">
                <a:latin typeface="Arial" panose="020B0604020202020204" charset="-122"/>
                <a:ea typeface="宋体" panose="02010600030101010101" pitchFamily="2" charset="-122"/>
                <a:cs typeface="+mn-ea"/>
              </a:defRPr>
            </a:lvl1pPr>
          </a:lstStyle>
          <a:p>
            <a:pPr>
              <a:defRPr/>
            </a:pPr>
            <a:fld id="{9E33750F-CBA5-436E-8F1C-F171F227FA4A}" type="slidenum">
              <a:rPr lang="zh-CN" altLang="en-US"/>
              <a:pPr>
                <a:defRPr/>
              </a:pPr>
              <a:t>‹#›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955403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lvl="1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lvl="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lvl="3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lvl="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lvl="5" indent="0" algn="l" defTabSz="914400" eaLnBrk="0" fontAlgn="base" latinLnBrk="0" hangingPunct="0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6pPr>
    <a:lvl7pPr marL="2743200" lvl="6" indent="0" algn="l" defTabSz="914400" eaLnBrk="0" fontAlgn="base" latinLnBrk="0" hangingPunct="0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7pPr>
    <a:lvl8pPr marL="3200400" lvl="7" indent="0" algn="l" defTabSz="914400" eaLnBrk="0" fontAlgn="base" latinLnBrk="0" hangingPunct="0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8pPr>
    <a:lvl9pPr marL="3657600" lvl="8" indent="0" algn="l" defTabSz="914400" eaLnBrk="0" fontAlgn="base" latinLnBrk="0" hangingPunct="0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初识深度学习</a:t>
            </a:r>
            <a:endParaRPr kumimoji="1" lang="en-US" altLang="zh-CN" dirty="0" smtClean="0"/>
          </a:p>
          <a:p>
            <a:r>
              <a:rPr kumimoji="1" lang="zh-CN" altLang="en-US" dirty="0" smtClean="0"/>
              <a:t>简化一下来看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3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27960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altLang="zh-CN" dirty="0" smtClean="0"/>
              <a:t>1.</a:t>
            </a:r>
            <a:r>
              <a:rPr lang="zh-CN" altLang="en-US" dirty="0" smtClean="0"/>
              <a:t>听起来感觉不是那么顺耳，但能忍</a:t>
            </a:r>
            <a:endParaRPr lang="en-US" altLang="zh-CN" dirty="0" smtClean="0"/>
          </a:p>
          <a:p>
            <a:pPr lvl="0">
              <a:spcBef>
                <a:spcPts val="0"/>
              </a:spcBef>
              <a:buNone/>
            </a:pPr>
            <a:r>
              <a:rPr lang="en-US" altLang="zh-CN" dirty="0" smtClean="0"/>
              <a:t>2.</a:t>
            </a:r>
            <a:r>
              <a:rPr lang="zh-CN" altLang="en-US" dirty="0" smtClean="0"/>
              <a:t>计算量有点大，小批量还行，但是如果遇到左下角的这种情况，切</a:t>
            </a:r>
            <a:r>
              <a:rPr lang="en-US" altLang="zh-CN" dirty="0" err="1" smtClean="0"/>
              <a:t>ppt</a:t>
            </a:r>
            <a:endParaRPr dirty="0"/>
          </a:p>
        </p:txBody>
      </p:sp>
      <p:sp>
        <p:nvSpPr>
          <p:cNvPr id="486" name="Shape 4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32301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altLang="en-US" dirty="0" smtClean="0"/>
              <a:t>但是，要是说我有个十几万台</a:t>
            </a:r>
            <a:r>
              <a:rPr lang="en-US" altLang="zh-CN" dirty="0" smtClean="0"/>
              <a:t>GPU</a:t>
            </a:r>
          </a:p>
          <a:p>
            <a:pPr lvl="0">
              <a:spcBef>
                <a:spcPts val="0"/>
              </a:spcBef>
              <a:buNone/>
            </a:pPr>
            <a:r>
              <a:rPr lang="en-US" altLang="zh-CN" dirty="0" smtClean="0"/>
              <a:t>3.</a:t>
            </a:r>
            <a:r>
              <a:rPr lang="zh-CN" altLang="en-US" dirty="0" smtClean="0"/>
              <a:t>梯度消失，直观上，确实；理论上看看。</a:t>
            </a:r>
            <a:endParaRPr dirty="0"/>
          </a:p>
        </p:txBody>
      </p:sp>
      <p:sp>
        <p:nvSpPr>
          <p:cNvPr id="486" name="Shape 4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8723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1.Sigmoid</a:t>
            </a:r>
            <a:r>
              <a:rPr kumimoji="1" lang="zh-CN" altLang="en-US" dirty="0" smtClean="0"/>
              <a:t>导数</a:t>
            </a:r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链式求导</a:t>
            </a:r>
            <a:endParaRPr kumimoji="1" lang="en-US" altLang="zh-CN" dirty="0" smtClean="0"/>
          </a:p>
          <a:p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常见导数</a:t>
            </a:r>
            <a:endParaRPr kumimoji="1" lang="en-US" altLang="zh-CN" dirty="0" smtClean="0"/>
          </a:p>
          <a:p>
            <a:r>
              <a:rPr kumimoji="1" lang="en-US" altLang="zh-CN" dirty="0" smtClean="0"/>
              <a:t>4.</a:t>
            </a:r>
            <a:r>
              <a:rPr kumimoji="1" lang="zh-CN" altLang="en-US" dirty="0" smtClean="0"/>
              <a:t>连乘部分，很容易变成</a:t>
            </a:r>
            <a:r>
              <a:rPr kumimoji="1" lang="en-US" altLang="zh-CN" dirty="0" smtClean="0"/>
              <a:t>0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14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2207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解决了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对称，计算量</a:t>
            </a:r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计算量</a:t>
            </a:r>
            <a:endParaRPr kumimoji="1" lang="en-US" altLang="zh-CN" dirty="0" smtClean="0"/>
          </a:p>
          <a:p>
            <a:r>
              <a:rPr kumimoji="1" lang="en-US" altLang="zh-CN" dirty="0" smtClean="0"/>
              <a:t>3.a</a:t>
            </a:r>
            <a:r>
              <a:rPr kumimoji="1" lang="zh-CN" altLang="en-US" dirty="0" smtClean="0"/>
              <a:t>值选择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按论文说的做</a:t>
            </a:r>
            <a:endParaRPr kumimoji="1" lang="en-US" altLang="zh-CN" dirty="0" smtClean="0"/>
          </a:p>
          <a:p>
            <a:r>
              <a:rPr kumimoji="1" lang="zh-CN" altLang="en-US" dirty="0" smtClean="0"/>
              <a:t>优先</a:t>
            </a:r>
            <a:r>
              <a:rPr kumimoji="1" lang="en-US" altLang="zh-CN" dirty="0" err="1" smtClean="0"/>
              <a:t>relu</a:t>
            </a:r>
            <a:r>
              <a:rPr kumimoji="1" lang="zh-CN" altLang="en-US" dirty="0" smtClean="0"/>
              <a:t>，在</a:t>
            </a:r>
            <a:r>
              <a:rPr kumimoji="1" lang="en-US" altLang="zh-CN" dirty="0" err="1" smtClean="0"/>
              <a:t>leakrelu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15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1444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再仔细看看这个式子，后部分也会连乘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16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52097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1.1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14000</a:t>
            </a:r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引出</a:t>
            </a:r>
            <a:r>
              <a:rPr kumimoji="1" lang="en-US" altLang="zh-CN" dirty="0" err="1" smtClean="0"/>
              <a:t>batchnormalization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17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78369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对阿尔法</a:t>
            </a:r>
            <a:r>
              <a:rPr kumimoji="1" lang="en-US" altLang="zh-CN" dirty="0" smtClean="0"/>
              <a:t>w</a:t>
            </a:r>
            <a:r>
              <a:rPr kumimoji="1" lang="zh-CN" altLang="en-US" dirty="0" smtClean="0"/>
              <a:t>求偏导数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19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85996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很多自己也不熟悉的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20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4212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Internal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covariate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shift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21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79902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直接：</a:t>
            </a:r>
            <a:r>
              <a:rPr kumimoji="1" lang="en-US" altLang="zh-CN" dirty="0" smtClean="0"/>
              <a:t>item2item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item2doc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YouTubenet</a:t>
            </a:r>
            <a:endParaRPr kumimoji="1" lang="en-US" altLang="zh-CN" dirty="0" smtClean="0"/>
          </a:p>
          <a:p>
            <a:r>
              <a:rPr kumimoji="1" lang="zh-CN" altLang="en-US" dirty="0" smtClean="0"/>
              <a:t>间接：</a:t>
            </a:r>
            <a:r>
              <a:rPr kumimoji="1" lang="en-US" altLang="zh-CN" err="1" smtClean="0"/>
              <a:t>deepfm</a:t>
            </a:r>
            <a:r>
              <a:rPr kumimoji="1" lang="zh-CN" altLang="en-US" smtClean="0"/>
              <a:t>、</a:t>
            </a:r>
            <a:r>
              <a:rPr kumimoji="1" lang="en-US" altLang="zh-CN" smtClean="0"/>
              <a:t>xdeepfm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22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4081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Shape 116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altLang="en-US" dirty="0" smtClean="0"/>
              <a:t>解析：</a:t>
            </a:r>
            <a:r>
              <a:rPr lang="en-US" altLang="zh-CN" dirty="0" smtClean="0"/>
              <a:t>input</a:t>
            </a:r>
            <a:r>
              <a:rPr lang="zh-CN" altLang="en-US" dirty="0" smtClean="0"/>
              <a:t>层、潜藏层、输出层，箭头方向为计算方向，类似左上角这样一个</a:t>
            </a:r>
            <a:r>
              <a:rPr lang="en-US" altLang="zh-CN" dirty="0" smtClean="0"/>
              <a:t>process</a:t>
            </a:r>
            <a:r>
              <a:rPr lang="zh-CN" altLang="en-US" dirty="0" smtClean="0"/>
              <a:t>的计算过程</a:t>
            </a:r>
            <a:endParaRPr lang="en-US" altLang="zh-CN" dirty="0" smtClean="0"/>
          </a:p>
          <a:p>
            <a:pPr lvl="0">
              <a:spcBef>
                <a:spcPts val="0"/>
              </a:spcBef>
              <a:buNone/>
            </a:pPr>
            <a:r>
              <a:rPr lang="zh-CN" altLang="en-US" dirty="0" smtClean="0"/>
              <a:t>对于这个</a:t>
            </a:r>
            <a:r>
              <a:rPr lang="en-US" altLang="zh-CN" dirty="0" smtClean="0"/>
              <a:t>process</a:t>
            </a:r>
            <a:r>
              <a:rPr lang="zh-CN" altLang="en-US" dirty="0" smtClean="0"/>
              <a:t>，我们想要设计一种计算方式，来进行层与层之间的传递，很容易，我们可以想到线性模型</a:t>
            </a:r>
            <a:endParaRPr dirty="0"/>
          </a:p>
        </p:txBody>
      </p:sp>
      <p:sp>
        <p:nvSpPr>
          <p:cNvPr id="1161" name="Shape 1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51012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200" kern="1200" dirty="0" smtClean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对于这个梯度公式，从公式推导的结果呢跟我们直观理解是一致的。</a:t>
                </a:r>
                <a14:m>
                  <m:oMath xmlns:m="http://schemas.openxmlformats.org/officeDocument/2006/math">
                    <m:r>
                      <a:rPr lang="zh-CN" altLang="en-US" sz="1200" i="1" kern="1200" dirty="0" smtClean="0">
                        <a:solidFill>
                          <a:schemeClr val="tx1"/>
                        </a:solidFill>
                        <a:effectLst/>
                        <a:latin typeface="Cambria Math" charset="0"/>
                        <a:ea typeface="+mn-ea"/>
                        <a:cs typeface="+mn-cs"/>
                      </a:rPr>
                      <m:t>西格玛</m:t>
                    </m:r>
                    <m:r>
                      <a:rPr lang="en-US" altLang="zh-CN" sz="1200" i="1" kern="1200">
                        <a:solidFill>
                          <a:schemeClr val="tx1"/>
                        </a:solidFill>
                        <a:effectLst/>
                        <a:latin typeface="Cambria Math" charset="0"/>
                        <a:ea typeface="+mn-ea"/>
                        <a:cs typeface="+mn-cs"/>
                      </a:rPr>
                      <m:t> (</m:t>
                    </m:r>
                    <m:sSup>
                      <m:sSupPr>
                        <m:ctrlPr>
                          <a:rPr lang="zh-CN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𝑥</m:t>
                        </m:r>
                      </m:e>
                      <m:sup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(</m:t>
                        </m:r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𝑖</m:t>
                        </m:r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)</m:t>
                        </m:r>
                      </m:sup>
                    </m:sSup>
                    <m:r>
                      <a:rPr lang="en-US" altLang="zh-CN" sz="1200" i="1" kern="1200">
                        <a:solidFill>
                          <a:schemeClr val="tx1"/>
                        </a:solidFill>
                        <a:effectLst/>
                        <a:latin typeface="Cambria Math" charset="0"/>
                        <a:ea typeface="+mn-ea"/>
                        <a:cs typeface="+mn-cs"/>
                      </a:rPr>
                      <m:t>)</m:t>
                    </m:r>
                  </m:oMath>
                </a14:m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 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代表正例和负例的差，如果这个值越大，代表模型越好。</a:t>
                </a:r>
                <a:r>
                  <a:rPr lang="zh-CN" altLang="zh-CN" dirty="0">
                    <a:effectLst/>
                  </a:rPr>
                  <a:t> </a:t>
                </a:r>
                <a:endParaRPr lang="en-US" altLang="zh-CN" dirty="0" smtClean="0">
                  <a:effectLst/>
                </a:endParaRPr>
              </a:p>
              <a:p>
                <a:r>
                  <a:rPr lang="zh-CN" altLang="en-US" dirty="0" smtClean="0">
                    <a:effectLst/>
                    <a:ea typeface="等线" charset="-122"/>
                    <a:cs typeface="Times New Roman" charset="0"/>
                  </a:rPr>
                  <a:t>正样本</a:t>
                </a:r>
                <a:r>
                  <a:rPr lang="zh-CN" altLang="zh-CN" dirty="0" smtClean="0">
                    <a:effectLst/>
                    <a:ea typeface="等线" charset="-122"/>
                    <a:cs typeface="Times New Roman" charset="0"/>
                  </a:rPr>
                  <a:t>每次优化是向用户向量的方向</a:t>
                </a:r>
                <a:r>
                  <a:rPr lang="zh-CN" altLang="en-US" dirty="0" smtClean="0">
                    <a:effectLst/>
                    <a:ea typeface="等线" charset="-122"/>
                    <a:cs typeface="Times New Roman" charset="0"/>
                  </a:rPr>
                  <a:t>，负样本</a:t>
                </a:r>
                <a:r>
                  <a:rPr lang="zh-CN" altLang="zh-CN" dirty="0" smtClean="0">
                    <a:effectLst/>
                    <a:ea typeface="等线" charset="-122"/>
                    <a:cs typeface="Times New Roman" charset="0"/>
                  </a:rPr>
                  <a:t>每次优化是向用户向量的</a:t>
                </a:r>
                <a:r>
                  <a:rPr lang="zh-CN" altLang="en-US" dirty="0" smtClean="0">
                    <a:effectLst/>
                    <a:ea typeface="等线" charset="-122"/>
                    <a:cs typeface="Times New Roman" charset="0"/>
                  </a:rPr>
                  <a:t>反</a:t>
                </a:r>
                <a:r>
                  <a:rPr lang="zh-CN" altLang="zh-CN" dirty="0" smtClean="0">
                    <a:effectLst/>
                    <a:ea typeface="等线" charset="-122"/>
                    <a:cs typeface="Times New Roman" charset="0"/>
                  </a:rPr>
                  <a:t>方向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200" kern="1200" dirty="0" smtClean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对于这个梯度公式，从公式推导的结果呢跟我们直观理解是一致的。</a:t>
                </a:r>
                <a:r>
                  <a:rPr lang="zh-CN" altLang="en-US" sz="1200" i="0" kern="1200" dirty="0" smtClean="0">
                    <a:solidFill>
                      <a:schemeClr val="tx1"/>
                    </a:solidFill>
                    <a:effectLst/>
                    <a:latin typeface="Cambria Math" charset="0"/>
                    <a:ea typeface="+mn-ea"/>
                    <a:cs typeface="+mn-cs"/>
                  </a:rPr>
                  <a:t>西格玛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 (𝑥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^(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(𝑖)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)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)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 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代表正例和负例的差，如果这个值越大，代表模型越好。</a:t>
                </a:r>
                <a:r>
                  <a:rPr lang="zh-CN" altLang="zh-CN" dirty="0">
                    <a:effectLst/>
                  </a:rPr>
                  <a:t> </a:t>
                </a:r>
                <a:endParaRPr kumimoji="1" lang="zh-CN" altLang="en-US" dirty="0"/>
              </a:p>
            </p:txBody>
          </p:sp>
        </mc:Fallback>
      </mc:AlternateContent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24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00882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200" kern="1200" dirty="0" smtClean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如果将</a:t>
                </a:r>
                <a:r>
                  <a:rPr lang="en-US" altLang="zh-CN" sz="1200" kern="120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softmax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考虑为一个正例一个负例的情况，那么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𝑎</m:t>
                        </m:r>
                      </m:e>
                      <m:sub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𝑝</m:t>
                        </m:r>
                      </m:sub>
                    </m:sSub>
                    <m:r>
                      <a:rPr lang="en-US" altLang="zh-CN" sz="1200" kern="1200">
                        <a:solidFill>
                          <a:schemeClr val="tx1"/>
                        </a:solidFill>
                        <a:effectLst/>
                        <a:latin typeface="Cambria Math" charset="0"/>
                        <a:ea typeface="+mn-ea"/>
                        <a:cs typeface="+mn-cs"/>
                      </a:rPr>
                      <m:t>+</m:t>
                    </m:r>
                    <m:sSub>
                      <m:sSubPr>
                        <m:ctrlPr>
                          <a:rPr lang="zh-CN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𝑎</m:t>
                        </m:r>
                      </m:e>
                      <m:sub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𝑗</m:t>
                        </m:r>
                      </m:sub>
                    </m:sSub>
                    <m:r>
                      <a:rPr lang="en-US" altLang="zh-CN" sz="1200" kern="1200">
                        <a:solidFill>
                          <a:schemeClr val="tx1"/>
                        </a:solidFill>
                        <a:effectLst/>
                        <a:latin typeface="Cambria Math" charset="0"/>
                        <a:ea typeface="+mn-ea"/>
                        <a:cs typeface="+mn-cs"/>
                      </a:rPr>
                      <m:t>=1</m:t>
                    </m:r>
                  </m:oMath>
                </a14:m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，这个时候跟之前二分类的情况是完全一致的。对于用户向量的优化也是同理。唯一的区别是对于多分类来说，负例的商品多个，他们每个优化的步长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𝑎</m:t>
                        </m:r>
                      </m:e>
                      <m:sub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这个的绝对值一般来说是要比二分类时候</a:t>
                </a:r>
                <a14:m>
                  <m:oMath xmlns:m="http://schemas.openxmlformats.org/officeDocument/2006/math">
                    <m:r>
                      <a:rPr lang="zh-CN" altLang="en-US" sz="1200" i="1" kern="1200" dirty="0" smtClean="0">
                        <a:solidFill>
                          <a:schemeClr val="tx1"/>
                        </a:solidFill>
                        <a:effectLst/>
                        <a:latin typeface="Cambria Math" charset="0"/>
                        <a:ea typeface="+mn-ea"/>
                        <a:cs typeface="+mn-cs"/>
                      </a:rPr>
                      <m:t>西格玛</m:t>
                    </m:r>
                    <m:r>
                      <a:rPr lang="en-US" altLang="zh-CN" sz="1200" i="1" kern="1200">
                        <a:solidFill>
                          <a:schemeClr val="tx1"/>
                        </a:solidFill>
                        <a:effectLst/>
                        <a:latin typeface="Cambria Math" charset="0"/>
                        <a:ea typeface="+mn-ea"/>
                        <a:cs typeface="+mn-cs"/>
                      </a:rPr>
                      <m:t> (</m:t>
                    </m:r>
                    <m:sSup>
                      <m:sSupPr>
                        <m:ctrlPr>
                          <a:rPr lang="zh-CN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𝑥</m:t>
                        </m:r>
                      </m:e>
                      <m:sup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(</m:t>
                        </m:r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𝑖</m:t>
                        </m:r>
                        <m:r>
                          <a:rPr lang="en-US" altLang="zh-CN" sz="1200" i="1" kern="1200">
                            <a:solidFill>
                              <a:schemeClr val="tx1"/>
                            </a:solidFill>
                            <a:effectLst/>
                            <a:latin typeface="Cambria Math" charset="0"/>
                            <a:ea typeface="+mn-ea"/>
                            <a:cs typeface="+mn-cs"/>
                          </a:rPr>
                          <m:t>)</m:t>
                        </m:r>
                      </m:sup>
                    </m:sSup>
                    <m:r>
                      <a:rPr lang="en-US" altLang="zh-CN" sz="1200" i="1" kern="1200">
                        <a:solidFill>
                          <a:schemeClr val="tx1"/>
                        </a:solidFill>
                        <a:effectLst/>
                        <a:latin typeface="Cambria Math" charset="0"/>
                        <a:ea typeface="+mn-ea"/>
                        <a:cs typeface="+mn-cs"/>
                      </a:rPr>
                      <m:t>)</m:t>
                    </m:r>
                  </m:oMath>
                </a14:m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 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要小得多的。</a:t>
                </a:r>
                <a:r>
                  <a:rPr lang="zh-CN" altLang="zh-CN" dirty="0">
                    <a:effectLst/>
                  </a:rPr>
                  <a:t> 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200" kern="1200" dirty="0" smtClean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如果将</a:t>
                </a:r>
                <a:r>
                  <a:rPr lang="en-US" altLang="zh-CN" sz="1200" kern="120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softmax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考虑为一个正例一个负例的情况，那么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𝑎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𝑝+𝑎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𝑗=1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，这个时候跟之前二分类的情况是完全一致的。对于用户向量的优化也是同理。唯一的区别是对于多分类来说，负例的商品多个，他们每个优化的步长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𝑎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𝑗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这个的绝对值一般来说是要比二分类时候</a:t>
                </a:r>
                <a:r>
                  <a:rPr lang="zh-CN" altLang="en-US" sz="1200" i="0" kern="1200" dirty="0" smtClean="0">
                    <a:solidFill>
                      <a:schemeClr val="tx1"/>
                    </a:solidFill>
                    <a:effectLst/>
                    <a:latin typeface="Cambria Math" charset="0"/>
                    <a:ea typeface="+mn-ea"/>
                    <a:cs typeface="+mn-cs"/>
                  </a:rPr>
                  <a:t>西格玛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 (𝑥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^(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(𝑖)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)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)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 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+mn-ea"/>
                    <a:cs typeface="+mn-cs"/>
                  </a:rPr>
                  <a:t>要小得多的。</a:t>
                </a:r>
                <a:r>
                  <a:rPr lang="zh-CN" altLang="zh-CN" dirty="0">
                    <a:effectLst/>
                  </a:rPr>
                  <a:t> </a:t>
                </a:r>
                <a:endParaRPr kumimoji="1" lang="zh-CN" altLang="en-US" dirty="0"/>
              </a:p>
            </p:txBody>
          </p:sp>
        </mc:Fallback>
      </mc:AlternateContent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27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1478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0.672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28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91619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ImageNet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，下载了近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10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亿张图片，在这之后便是对这些图片进行分类、打上标签，为计算机提供学习用的“题库”，而这个“题库”就是现在的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ImageNet</a:t>
            </a:r>
            <a:endParaRPr kumimoji="1" lang="zh-CN" altLang="en-US" dirty="0" smtClean="0"/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数据库就包含了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1500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万张标注好的照片，涵盖了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20000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多种物品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179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个分类器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.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121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个数据集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李飞飞每年都会举行一场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ImageNet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视觉识别挑战赛（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ILSVRC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）。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ImageNet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挑战赛的机器识别错误率， 七年来从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28%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降到了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3.6%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，比人眼识别的错误率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5.1%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还要低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Do we Need Hundreds of Classifiers to Solve Real World 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ClassificationProblems</a:t>
            </a:r>
            <a:r>
              <a:rPr kumimoji="1"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  </a:t>
            </a:r>
            <a:r>
              <a:rPr kumimoji="1" lang="en-US" altLang="zh-CN" sz="1200" b="0" i="0" u="none" strike="noStrike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rf</a:t>
            </a:r>
            <a:r>
              <a:rPr kumimoji="1"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、</a:t>
            </a:r>
            <a:r>
              <a:rPr kumimoji="1"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svc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29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57727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33750F-CBA5-436E-8F1C-F171F227FA4A}" type="slidenum">
              <a:rPr lang="zh-CN" altLang="en-US" smtClean="0"/>
              <a:pPr>
                <a:defRPr/>
              </a:pPr>
              <a:t>30</a:t>
            </a:fld>
            <a:endParaRPr lang="en-US" altLang="x-none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3554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altLang="en-US" dirty="0" smtClean="0"/>
              <a:t>简单方便，那</a:t>
            </a:r>
            <a:r>
              <a:rPr lang="en-US" altLang="zh-CN" dirty="0" smtClean="0"/>
              <a:t>Neural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Net</a:t>
            </a:r>
            <a:r>
              <a:rPr lang="zh-CN" altLang="en-US" dirty="0" smtClean="0"/>
              <a:t>就变成了一个线性分类器，只不过做了若干次的</a:t>
            </a:r>
            <a:r>
              <a:rPr lang="en-US" altLang="zh-CN" dirty="0" smtClean="0"/>
              <a:t>stacking</a:t>
            </a:r>
            <a:r>
              <a:rPr lang="zh-CN" altLang="en-US" dirty="0" smtClean="0"/>
              <a:t>的过程，各种叠加组合。那么问题来了，如果遇到下面这个问题呢？</a:t>
            </a:r>
            <a:endParaRPr dirty="0"/>
          </a:p>
        </p:txBody>
      </p:sp>
      <p:sp>
        <p:nvSpPr>
          <p:cNvPr id="486" name="Shape 4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7902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altLang="en-US" dirty="0" smtClean="0"/>
              <a:t>线性不可分</a:t>
            </a:r>
            <a:endParaRPr dirty="0"/>
          </a:p>
        </p:txBody>
      </p:sp>
      <p:sp>
        <p:nvSpPr>
          <p:cNvPr id="486" name="Shape 4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8335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altLang="en-US" dirty="0" smtClean="0"/>
              <a:t>那按照常规套路，加上一个非线性的形变，能不能</a:t>
            </a:r>
            <a:r>
              <a:rPr lang="en-US" altLang="zh-CN" dirty="0" smtClean="0"/>
              <a:t>ok</a:t>
            </a:r>
            <a:r>
              <a:rPr lang="zh-CN" altLang="en-US" dirty="0" smtClean="0"/>
              <a:t>？</a:t>
            </a:r>
            <a:endParaRPr dirty="0"/>
          </a:p>
        </p:txBody>
      </p:sp>
      <p:sp>
        <p:nvSpPr>
          <p:cNvPr id="486" name="Shape 4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606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486" name="Shape 4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216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altLang="en-US" dirty="0" smtClean="0"/>
              <a:t>很遗憾，还是不能。</a:t>
            </a:r>
            <a:endParaRPr lang="en-US" altLang="zh-CN" dirty="0" smtClean="0"/>
          </a:p>
          <a:p>
            <a:pPr lvl="0">
              <a:spcBef>
                <a:spcPts val="0"/>
              </a:spcBef>
              <a:buNone/>
            </a:pPr>
            <a:r>
              <a:rPr lang="zh-CN" altLang="en-US" dirty="0" smtClean="0"/>
              <a:t>决策</a:t>
            </a:r>
            <a:r>
              <a:rPr lang="zh-CN" altLang="en-US" baseline="0" dirty="0" smtClean="0"/>
              <a:t>边界，</a:t>
            </a:r>
            <a:r>
              <a:rPr lang="en-US" altLang="zh-CN" baseline="0" dirty="0" smtClean="0"/>
              <a:t>odds</a:t>
            </a:r>
          </a:p>
        </p:txBody>
      </p:sp>
      <p:sp>
        <p:nvSpPr>
          <p:cNvPr id="486" name="Shape 4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5197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Shape 116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altLang="en-US" dirty="0" smtClean="0"/>
              <a:t>既然我在一次传递中折腾了半天都不能解决，为什么不试试再加一个呢？</a:t>
            </a:r>
            <a:endParaRPr dirty="0"/>
          </a:p>
        </p:txBody>
      </p:sp>
      <p:sp>
        <p:nvSpPr>
          <p:cNvPr id="1161" name="Shape 1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9189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altLang="en-US" dirty="0" smtClean="0"/>
              <a:t>补充说一下，</a:t>
            </a:r>
            <a:r>
              <a:rPr lang="en-US" altLang="zh-CN" dirty="0" smtClean="0"/>
              <a:t>sigmoid-4</a:t>
            </a:r>
            <a:r>
              <a:rPr lang="zh-CN" altLang="en-US" dirty="0" smtClean="0"/>
              <a:t>～</a:t>
            </a:r>
            <a:r>
              <a:rPr lang="en-US" altLang="zh-CN" dirty="0" smtClean="0"/>
              <a:t>4</a:t>
            </a:r>
            <a:r>
              <a:rPr lang="zh-CN" altLang="en-US" dirty="0" smtClean="0"/>
              <a:t>之间</a:t>
            </a:r>
            <a:endParaRPr lang="en-US" altLang="zh-CN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altLang="zh-CN" dirty="0" smtClean="0"/>
              <a:t>Sigmoid</a:t>
            </a:r>
            <a:r>
              <a:rPr lang="zh-CN" altLang="en-US" dirty="0" smtClean="0"/>
              <a:t>确实挺好，能解决问题，但是它也存在一些问题</a:t>
            </a:r>
            <a:endParaRPr dirty="0"/>
          </a:p>
        </p:txBody>
      </p:sp>
      <p:sp>
        <p:nvSpPr>
          <p:cNvPr id="705" name="Shape 7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370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-10918" y="178593"/>
            <a:ext cx="12213836" cy="171450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45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sz="4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sz="4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sz="4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sz="4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sz="4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sz="4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sz="4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sz="4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240281" y="1946672"/>
            <a:ext cx="11711439" cy="40183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546100" marR="0" lvl="0" indent="-51562" algn="l" rtl="0">
              <a:lnSpc>
                <a:spcPct val="100000"/>
              </a:lnSpc>
              <a:spcBef>
                <a:spcPts val="165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735542" marR="0" lvl="1" indent="-19579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-"/>
              <a:defRPr sz="25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02242" marR="0" lvl="2" indent="-19579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5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268942" marR="0" lvl="3" indent="-19579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5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1567392" marR="0" lvl="4" indent="-19579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5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1549400" marR="0" lvl="5" indent="-203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778000" marR="0" lvl="6" indent="-203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006600" marR="0" lvl="7" indent="-203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235200" marR="0" lvl="8" indent="-203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5976441" y="6509742"/>
            <a:ext cx="230188" cy="249238"/>
          </a:xfrm>
          <a:prstGeom prst="rect">
            <a:avLst/>
          </a:prstGeom>
          <a:noFill/>
          <a:ln>
            <a:noFill/>
          </a:ln>
        </p:spPr>
        <p:txBody>
          <a:bodyPr wrap="square" lIns="71425" tIns="71425" rIns="71425" bIns="71425" anchor="t" anchorCtr="0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</a:pPr>
            <a:fld id="{00000000-1234-1234-1234-123412341234}" type="slidenum">
              <a:rPr lang="en-US" sz="1200" smtClean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pPr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</a:pPr>
              <a:t>‹#›</a:t>
            </a:fld>
            <a:endParaRPr lang="en-US" sz="12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0993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/>
          <a:lstStyle/>
          <a:p>
            <a:fld id="{16889288-5444-4C49-8FC6-19567FFA8388}" type="datetimeFigureOut">
              <a:rPr lang="zh-CN" altLang="en-US" smtClean="0"/>
              <a:pPr/>
              <a:t>2019/11/24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/>
          <a:lstStyle/>
          <a:p>
            <a:fld id="{BE5F66F4-72D6-4852-8246-F2B7D1A6E12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jp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4" Type="http://schemas.openxmlformats.org/officeDocument/2006/relationships/image" Target="../media/image1.jpg"/><Relationship Id="rId5" Type="http://schemas.openxmlformats.org/officeDocument/2006/relationships/image" Target="../media/image3.jpeg"/><Relationship Id="rId6" Type="http://schemas.openxmlformats.org/officeDocument/2006/relationships/image" Target="../media/image4.png"/><Relationship Id="rId7" Type="http://schemas.microsoft.com/office/2007/relationships/hdphoto" Target="../media/hdphoto1.wdp"/><Relationship Id="rId8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5.xml"/><Relationship Id="rId12" Type="http://schemas.openxmlformats.org/officeDocument/2006/relationships/theme" Target="../theme/theme3.xml"/><Relationship Id="rId13" Type="http://schemas.openxmlformats.org/officeDocument/2006/relationships/image" Target="../media/image1.jpg"/><Relationship Id="rId14" Type="http://schemas.openxmlformats.org/officeDocument/2006/relationships/image" Target="../media/image3.jpeg"/><Relationship Id="rId15" Type="http://schemas.openxmlformats.org/officeDocument/2006/relationships/image" Target="../media/image4.png"/><Relationship Id="rId16" Type="http://schemas.microsoft.com/office/2007/relationships/hdphoto" Target="../media/hdphoto1.wdp"/><Relationship Id="rId17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slideLayout" Target="../slideLayouts/slideLayout9.xml"/><Relationship Id="rId6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1.xml"/><Relationship Id="rId8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/>
        </p:nvGrpSpPr>
        <p:grpSpPr>
          <a:xfrm>
            <a:off x="0" y="6034683"/>
            <a:ext cx="12192000" cy="821572"/>
            <a:chOff x="0" y="6034683"/>
            <a:chExt cx="12189288" cy="821572"/>
          </a:xfrm>
        </p:grpSpPr>
        <p:sp>
          <p:nvSpPr>
            <p:cNvPr id="11" name="矩形 10"/>
            <p:cNvSpPr/>
            <p:nvPr/>
          </p:nvSpPr>
          <p:spPr>
            <a:xfrm>
              <a:off x="0" y="6517701"/>
              <a:ext cx="12189288" cy="338554"/>
            </a:xfrm>
            <a:prstGeom prst="rect">
              <a:avLst/>
            </a:prstGeom>
            <a:solidFill>
              <a:schemeClr val="accent2"/>
            </a:solidFill>
            <a:ln w="12700">
              <a:noFill/>
            </a:ln>
            <a:effectLst/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o UI" panose="020B0502040204020203" pitchFamily="34" charset="0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>
              <a:off x="0" y="6034683"/>
              <a:ext cx="360000" cy="672525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 w="12700">
              <a:noFill/>
            </a:ln>
            <a:effectLst/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o UI" panose="020B0502040204020203" pitchFamily="34" charset="0"/>
              </a:endParaRPr>
            </a:p>
          </p:txBody>
        </p:sp>
      </p:grpSp>
      <p:sp>
        <p:nvSpPr>
          <p:cNvPr id="16" name="Line 17"/>
          <p:cNvSpPr>
            <a:spLocks noChangeShapeType="1"/>
          </p:cNvSpPr>
          <p:nvPr/>
        </p:nvSpPr>
        <p:spPr bwMode="auto">
          <a:xfrm>
            <a:off x="493453" y="755669"/>
            <a:ext cx="11131497" cy="1"/>
          </a:xfrm>
          <a:prstGeom prst="line">
            <a:avLst/>
          </a:prstGeom>
          <a:solidFill>
            <a:srgbClr val="B8600E"/>
          </a:solidFill>
          <a:ln w="9525">
            <a:solidFill>
              <a:srgbClr val="A63200"/>
            </a:solidFill>
            <a:miter lim="800000"/>
          </a:ln>
        </p:spPr>
        <p:txBody>
          <a:bodyPr/>
          <a:lstStyle/>
          <a:p>
            <a:endParaRPr lang="zh-CN" altLang="en-US" b="1"/>
          </a:p>
        </p:txBody>
      </p:sp>
      <p:sp>
        <p:nvSpPr>
          <p:cNvPr id="17" name="Rectangle 51"/>
          <p:cNvSpPr>
            <a:spLocks noChangeArrowheads="1"/>
          </p:cNvSpPr>
          <p:nvPr/>
        </p:nvSpPr>
        <p:spPr bwMode="auto">
          <a:xfrm>
            <a:off x="493453" y="755668"/>
            <a:ext cx="306207" cy="71424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 sz="2400" b="1" i="1">
              <a:solidFill>
                <a:srgbClr val="000000"/>
              </a:solidFill>
              <a:ea typeface="幼圆" panose="02010509060101010101" pitchFamily="49" charset="-122"/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11260667" y="6523668"/>
            <a:ext cx="812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DC92333-A28D-457D-9C71-0B27CD3DE56D}" type="slidenum">
              <a:rPr lang="zh-CN" altLang="en-US" sz="1400" b="1" smtClean="0">
                <a:solidFill>
                  <a:schemeClr val="accent1">
                    <a:lumMod val="50000"/>
                  </a:schemeClr>
                </a:solidFill>
              </a:rPr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lang="en-US" altLang="zh-CN" sz="1400" b="1" dirty="0">
              <a:ln>
                <a:solidFill>
                  <a:srgbClr val="FFFF00"/>
                </a:solidFill>
              </a:ln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-40611" y="6523668"/>
            <a:ext cx="122326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1400" b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以客户为中心  以奋斗者为本  诚信担当  结果导向  团队合作  拥抱变化  铁血执行               </a:t>
            </a:r>
            <a:endParaRPr lang="en-US" altLang="zh-CN" sz="1400" b="1" dirty="0">
              <a:ln>
                <a:solidFill>
                  <a:srgbClr val="FFFF00"/>
                </a:solidFill>
              </a:ln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200" y="192003"/>
            <a:ext cx="1801867" cy="45414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1" y="0"/>
            <a:ext cx="12243874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 userDrawn="1"/>
        </p:nvGrpSpPr>
        <p:grpSpPr>
          <a:xfrm>
            <a:off x="0" y="2"/>
            <a:ext cx="6132395" cy="6887020"/>
            <a:chOff x="0" y="-620308"/>
            <a:chExt cx="4599296" cy="6925613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5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557" r="23152"/>
            <a:stretch>
              <a:fillRect/>
            </a:stretch>
          </p:blipFill>
          <p:spPr>
            <a:xfrm>
              <a:off x="0" y="627797"/>
              <a:ext cx="4599296" cy="5640836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5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557" r="23152" b="82096"/>
            <a:stretch>
              <a:fillRect/>
            </a:stretch>
          </p:blipFill>
          <p:spPr>
            <a:xfrm>
              <a:off x="0" y="-620308"/>
              <a:ext cx="4599296" cy="1288646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5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557" r="23152" b="82096"/>
            <a:stretch>
              <a:fillRect/>
            </a:stretch>
          </p:blipFill>
          <p:spPr>
            <a:xfrm>
              <a:off x="0" y="5295371"/>
              <a:ext cx="4599296" cy="1009934"/>
            </a:xfrm>
            <a:prstGeom prst="rect">
              <a:avLst/>
            </a:prstGeom>
          </p:spPr>
        </p:pic>
      </p:grpSp>
      <p:sp>
        <p:nvSpPr>
          <p:cNvPr id="19" name="矩形 18"/>
          <p:cNvSpPr/>
          <p:nvPr userDrawn="1"/>
        </p:nvSpPr>
        <p:spPr>
          <a:xfrm>
            <a:off x="81331" y="2959021"/>
            <a:ext cx="15303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 flipH="1">
            <a:off x="4845052" y="4937283"/>
            <a:ext cx="679449" cy="682951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3310440" y="4949182"/>
            <a:ext cx="1534611" cy="660893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 flipV="1">
            <a:off x="3333753" y="4230036"/>
            <a:ext cx="238612" cy="746892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 userDrawn="1"/>
        </p:nvCxnSpPr>
        <p:spPr>
          <a:xfrm>
            <a:off x="2799163" y="3536272"/>
            <a:ext cx="773201" cy="693765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 userDrawn="1"/>
        </p:nvCxnSpPr>
        <p:spPr>
          <a:xfrm>
            <a:off x="546101" y="2427794"/>
            <a:ext cx="1709225" cy="456620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 userDrawn="1"/>
        </p:nvCxnSpPr>
        <p:spPr>
          <a:xfrm flipH="1" flipV="1">
            <a:off x="2255325" y="2884415"/>
            <a:ext cx="573600" cy="673289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 userDrawn="1"/>
        </p:nvSpPr>
        <p:spPr>
          <a:xfrm>
            <a:off x="468959" y="858621"/>
            <a:ext cx="5010867" cy="106245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 userDrawn="1"/>
        </p:nvSpPr>
        <p:spPr>
          <a:xfrm>
            <a:off x="1" y="2746590"/>
            <a:ext cx="1511887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铁血执行</a:t>
            </a:r>
          </a:p>
        </p:txBody>
      </p:sp>
      <p:sp>
        <p:nvSpPr>
          <p:cNvPr id="28" name="矩形 27"/>
          <p:cNvSpPr/>
          <p:nvPr userDrawn="1"/>
        </p:nvSpPr>
        <p:spPr>
          <a:xfrm>
            <a:off x="792668" y="3310792"/>
            <a:ext cx="1723707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拥抱变化</a:t>
            </a:r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9" name="矩形 28"/>
          <p:cNvSpPr/>
          <p:nvPr userDrawn="1"/>
        </p:nvSpPr>
        <p:spPr>
          <a:xfrm>
            <a:off x="1338098" y="3874995"/>
            <a:ext cx="1555841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团队合作</a:t>
            </a:r>
          </a:p>
        </p:txBody>
      </p:sp>
      <p:sp>
        <p:nvSpPr>
          <p:cNvPr id="30" name="矩形 29"/>
          <p:cNvSpPr/>
          <p:nvPr userDrawn="1"/>
        </p:nvSpPr>
        <p:spPr>
          <a:xfrm>
            <a:off x="1520555" y="4439199"/>
            <a:ext cx="1584440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结果导向</a:t>
            </a:r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1" name="矩形 30"/>
          <p:cNvSpPr/>
          <p:nvPr userDrawn="1"/>
        </p:nvSpPr>
        <p:spPr>
          <a:xfrm>
            <a:off x="1673754" y="5003402"/>
            <a:ext cx="1549775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诚信担当</a:t>
            </a:r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2" name="矩形 31"/>
          <p:cNvSpPr/>
          <p:nvPr userDrawn="1"/>
        </p:nvSpPr>
        <p:spPr>
          <a:xfrm>
            <a:off x="2215903" y="5540855"/>
            <a:ext cx="2189075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以奋斗者为本</a:t>
            </a:r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3" name="矩形 32"/>
          <p:cNvSpPr/>
          <p:nvPr userDrawn="1"/>
        </p:nvSpPr>
        <p:spPr>
          <a:xfrm>
            <a:off x="3879214" y="4297568"/>
            <a:ext cx="2090335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以客户为中心</a:t>
            </a:r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34" name="组合 33"/>
          <p:cNvGrpSpPr/>
          <p:nvPr userDrawn="1"/>
        </p:nvGrpSpPr>
        <p:grpSpPr>
          <a:xfrm>
            <a:off x="1311424" y="1012500"/>
            <a:ext cx="3509547" cy="1020738"/>
            <a:chOff x="5535444" y="619137"/>
            <a:chExt cx="4400181" cy="1719824"/>
          </a:xfrm>
        </p:grpSpPr>
        <p:pic>
          <p:nvPicPr>
            <p:cNvPr id="35" name="图片 34"/>
            <p:cNvPicPr>
              <a:picLocks noChangeAspect="1"/>
            </p:cNvPicPr>
            <p:nvPr/>
          </p:nvPicPr>
          <p:blipFill rotWithShape="1">
            <a:blip r:embed="rId6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20000" contrast="40000"/>
                      </a14:imgEffect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669"/>
            <a:stretch>
              <a:fillRect/>
            </a:stretch>
          </p:blipFill>
          <p:spPr>
            <a:xfrm>
              <a:off x="5535444" y="619137"/>
              <a:ext cx="2142613" cy="1719824"/>
            </a:xfrm>
            <a:prstGeom prst="rect">
              <a:avLst/>
            </a:prstGeom>
          </p:spPr>
        </p:pic>
        <p:pic>
          <p:nvPicPr>
            <p:cNvPr id="36" name="图片 35"/>
            <p:cNvPicPr>
              <a:picLocks noChangeAspect="1"/>
            </p:cNvPicPr>
            <p:nvPr/>
          </p:nvPicPr>
          <p:blipFill rotWithShape="1">
            <a:blip r:embed="rId6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20000" contrast="40000"/>
                      </a14:imgEffect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405" r="24406"/>
            <a:stretch>
              <a:fillRect/>
            </a:stretch>
          </p:blipFill>
          <p:spPr>
            <a:xfrm>
              <a:off x="7678057" y="775802"/>
              <a:ext cx="928234" cy="1369919"/>
            </a:xfrm>
            <a:prstGeom prst="rect">
              <a:avLst/>
            </a:prstGeom>
          </p:spPr>
        </p:pic>
        <p:pic>
          <p:nvPicPr>
            <p:cNvPr id="37" name="图片 36"/>
            <p:cNvPicPr>
              <a:picLocks noChangeAspect="1"/>
            </p:cNvPicPr>
            <p:nvPr/>
          </p:nvPicPr>
          <p:blipFill rotWithShape="1">
            <a:blip r:embed="rId6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20000" contrast="40000"/>
                      </a14:imgEffect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892"/>
            <a:stretch>
              <a:fillRect/>
            </a:stretch>
          </p:blipFill>
          <p:spPr>
            <a:xfrm>
              <a:off x="8548234" y="679493"/>
              <a:ext cx="1387391" cy="1586941"/>
            </a:xfrm>
            <a:prstGeom prst="rect">
              <a:avLst/>
            </a:prstGeom>
          </p:spPr>
        </p:pic>
      </p:grpSp>
      <p:sp>
        <p:nvSpPr>
          <p:cNvPr id="38" name="Text Box 10"/>
          <p:cNvSpPr>
            <a:spLocks noChangeArrowheads="1"/>
          </p:cNvSpPr>
          <p:nvPr userDrawn="1"/>
        </p:nvSpPr>
        <p:spPr bwMode="auto">
          <a:xfrm>
            <a:off x="6405102" y="5743241"/>
            <a:ext cx="563881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上海总部：上海市长宁区金钟路</a:t>
            </a:r>
            <a:r>
              <a:rPr lang="en-US" altLang="zh-CN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999</a:t>
            </a: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号虹桥国际科技广场</a:t>
            </a:r>
            <a:r>
              <a:rPr lang="en-US" altLang="zh-CN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B</a:t>
            </a: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座</a:t>
            </a:r>
            <a:endParaRPr lang="en-US" altLang="zh-CN" sz="1200" kern="1200" dirty="0">
              <a:solidFill>
                <a:srgbClr val="A632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algn="dist"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南京公司：南京市秦淮区中山南路</a:t>
            </a:r>
            <a:r>
              <a:rPr lang="en-US" altLang="zh-CN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501</a:t>
            </a: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号通服大厦</a:t>
            </a:r>
            <a:r>
              <a:rPr lang="en-US" altLang="zh-CN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1302</a:t>
            </a: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室</a:t>
            </a:r>
            <a:endParaRPr lang="zh-CN" altLang="zh-CN" sz="1200" kern="1200" dirty="0">
              <a:solidFill>
                <a:srgbClr val="A632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39" name="组合 38"/>
          <p:cNvGrpSpPr/>
          <p:nvPr userDrawn="1"/>
        </p:nvGrpSpPr>
        <p:grpSpPr>
          <a:xfrm>
            <a:off x="8180160" y="1948785"/>
            <a:ext cx="2101149" cy="1576801"/>
            <a:chOff x="6374480" y="1203421"/>
            <a:chExt cx="922374" cy="957457"/>
          </a:xfrm>
        </p:grpSpPr>
        <p:sp>
          <p:nvSpPr>
            <p:cNvPr id="40" name="椭圆 39"/>
            <p:cNvSpPr/>
            <p:nvPr/>
          </p:nvSpPr>
          <p:spPr>
            <a:xfrm>
              <a:off x="6374480" y="1203421"/>
              <a:ext cx="922374" cy="95745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ea typeface="微软雅黑" panose="020B0503020204020204" pitchFamily="34" charset="-122"/>
              </a:endParaRPr>
            </a:p>
          </p:txBody>
        </p:sp>
        <p:pic>
          <p:nvPicPr>
            <p:cNvPr id="41" name="Picture 3" descr="D:\4查询文件\logo.png"/>
            <p:cNvPicPr>
              <a:picLocks noChangeAspect="1" noChangeArrowheads="1"/>
            </p:cNvPicPr>
            <p:nvPr/>
          </p:nvPicPr>
          <p:blipFill rotWithShape="1">
            <a:blip r:embed="rId8" cstate="print"/>
            <a:srcRect t="29952" r="66724" b="31110"/>
            <a:stretch>
              <a:fillRect/>
            </a:stretch>
          </p:blipFill>
          <p:spPr bwMode="auto">
            <a:xfrm>
              <a:off x="6549553" y="1361913"/>
              <a:ext cx="566762" cy="663204"/>
            </a:xfrm>
            <a:prstGeom prst="rect">
              <a:avLst/>
            </a:prstGeom>
            <a:noFill/>
          </p:spPr>
        </p:pic>
      </p:grpSp>
      <p:sp>
        <p:nvSpPr>
          <p:cNvPr id="42" name="等腰三角形 41"/>
          <p:cNvSpPr/>
          <p:nvPr userDrawn="1"/>
        </p:nvSpPr>
        <p:spPr>
          <a:xfrm rot="5400000">
            <a:off x="6121185" y="2504181"/>
            <a:ext cx="432000" cy="432000"/>
          </a:xfrm>
          <a:prstGeom prst="triangle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 userDrawn="1"/>
        </p:nvSpPr>
        <p:spPr>
          <a:xfrm>
            <a:off x="7283978" y="3684783"/>
            <a:ext cx="38810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8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让公路物流更美好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pPr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2"/>
            <a:ext cx="6132395" cy="6887020"/>
            <a:chOff x="0" y="-620308"/>
            <a:chExt cx="4599296" cy="6925613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14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557" r="23152"/>
            <a:stretch>
              <a:fillRect/>
            </a:stretch>
          </p:blipFill>
          <p:spPr>
            <a:xfrm>
              <a:off x="0" y="627797"/>
              <a:ext cx="4599296" cy="5640836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14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557" r="23152" b="82096"/>
            <a:stretch>
              <a:fillRect/>
            </a:stretch>
          </p:blipFill>
          <p:spPr>
            <a:xfrm>
              <a:off x="0" y="-620308"/>
              <a:ext cx="4599296" cy="1288646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14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557" r="23152" b="82096"/>
            <a:stretch>
              <a:fillRect/>
            </a:stretch>
          </p:blipFill>
          <p:spPr>
            <a:xfrm>
              <a:off x="0" y="5295371"/>
              <a:ext cx="4599296" cy="1009934"/>
            </a:xfrm>
            <a:prstGeom prst="rect">
              <a:avLst/>
            </a:prstGeom>
          </p:spPr>
        </p:pic>
      </p:grpSp>
      <p:sp>
        <p:nvSpPr>
          <p:cNvPr id="11" name="矩形 10"/>
          <p:cNvSpPr/>
          <p:nvPr userDrawn="1"/>
        </p:nvSpPr>
        <p:spPr>
          <a:xfrm>
            <a:off x="81331" y="2959021"/>
            <a:ext cx="15303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 flipH="1">
            <a:off x="4845052" y="4937283"/>
            <a:ext cx="679449" cy="682951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3310440" y="4949182"/>
            <a:ext cx="1534611" cy="660893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 flipV="1">
            <a:off x="3333753" y="4230036"/>
            <a:ext cx="238612" cy="746892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/>
        </p:nvCxnSpPr>
        <p:spPr>
          <a:xfrm>
            <a:off x="2799163" y="3536272"/>
            <a:ext cx="773201" cy="693765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546101" y="2427794"/>
            <a:ext cx="1709225" cy="456620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 userDrawn="1"/>
        </p:nvCxnSpPr>
        <p:spPr>
          <a:xfrm flipH="1" flipV="1">
            <a:off x="2255325" y="2884415"/>
            <a:ext cx="573600" cy="673289"/>
          </a:xfrm>
          <a:prstGeom prst="line">
            <a:avLst/>
          </a:prstGeom>
          <a:ln w="44450">
            <a:solidFill>
              <a:srgbClr val="F8F0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 userDrawn="1"/>
        </p:nvSpPr>
        <p:spPr>
          <a:xfrm>
            <a:off x="468959" y="858621"/>
            <a:ext cx="5010867" cy="106245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1" y="2746590"/>
            <a:ext cx="1511887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铁血执行</a:t>
            </a:r>
          </a:p>
        </p:txBody>
      </p:sp>
      <p:sp>
        <p:nvSpPr>
          <p:cNvPr id="20" name="矩形 19"/>
          <p:cNvSpPr/>
          <p:nvPr userDrawn="1"/>
        </p:nvSpPr>
        <p:spPr>
          <a:xfrm>
            <a:off x="792668" y="3310792"/>
            <a:ext cx="1723707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拥抱变化</a:t>
            </a:r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1" name="矩形 20"/>
          <p:cNvSpPr/>
          <p:nvPr userDrawn="1"/>
        </p:nvSpPr>
        <p:spPr>
          <a:xfrm>
            <a:off x="1338098" y="3874995"/>
            <a:ext cx="1555841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团队合作</a:t>
            </a:r>
          </a:p>
        </p:txBody>
      </p:sp>
      <p:sp>
        <p:nvSpPr>
          <p:cNvPr id="22" name="矩形 21"/>
          <p:cNvSpPr/>
          <p:nvPr userDrawn="1"/>
        </p:nvSpPr>
        <p:spPr>
          <a:xfrm>
            <a:off x="1520555" y="4439199"/>
            <a:ext cx="1584440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结果导向</a:t>
            </a:r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3" name="矩形 22"/>
          <p:cNvSpPr/>
          <p:nvPr userDrawn="1"/>
        </p:nvSpPr>
        <p:spPr>
          <a:xfrm>
            <a:off x="1673754" y="5003402"/>
            <a:ext cx="1549775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诚信担当</a:t>
            </a:r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4" name="矩形 23"/>
          <p:cNvSpPr/>
          <p:nvPr userDrawn="1"/>
        </p:nvSpPr>
        <p:spPr>
          <a:xfrm>
            <a:off x="2215903" y="5540855"/>
            <a:ext cx="2189075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以奋斗者为本</a:t>
            </a:r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5" name="矩形 24"/>
          <p:cNvSpPr/>
          <p:nvPr userDrawn="1"/>
        </p:nvSpPr>
        <p:spPr>
          <a:xfrm>
            <a:off x="3879214" y="4297568"/>
            <a:ext cx="2090335" cy="404775"/>
          </a:xfrm>
          <a:prstGeom prst="rect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1" dirty="0">
                <a:solidFill>
                  <a:schemeClr val="accent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以客户为中心</a:t>
            </a:r>
            <a:endParaRPr lang="en-US" altLang="zh-CN" b="1" i="1" dirty="0">
              <a:solidFill>
                <a:schemeClr val="accent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1311424" y="1012500"/>
            <a:ext cx="3509547" cy="1020738"/>
            <a:chOff x="5535444" y="619137"/>
            <a:chExt cx="4400181" cy="1719824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 rotWithShape="1">
            <a:blip r:embed="rId15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rightnessContrast bright="-20000" contrast="40000"/>
                      </a14:imgEffect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669"/>
            <a:stretch>
              <a:fillRect/>
            </a:stretch>
          </p:blipFill>
          <p:spPr>
            <a:xfrm>
              <a:off x="5535444" y="619137"/>
              <a:ext cx="2142613" cy="1719824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 rotWithShape="1">
            <a:blip r:embed="rId15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rightnessContrast bright="-20000" contrast="40000"/>
                      </a14:imgEffect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405" r="24406"/>
            <a:stretch>
              <a:fillRect/>
            </a:stretch>
          </p:blipFill>
          <p:spPr>
            <a:xfrm>
              <a:off x="7678057" y="775802"/>
              <a:ext cx="928234" cy="1369919"/>
            </a:xfrm>
            <a:prstGeom prst="rect">
              <a:avLst/>
            </a:prstGeom>
          </p:spPr>
        </p:pic>
        <p:pic>
          <p:nvPicPr>
            <p:cNvPr id="29" name="图片 28"/>
            <p:cNvPicPr>
              <a:picLocks noChangeAspect="1"/>
            </p:cNvPicPr>
            <p:nvPr/>
          </p:nvPicPr>
          <p:blipFill rotWithShape="1">
            <a:blip r:embed="rId15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rightnessContrast bright="-20000" contrast="40000"/>
                      </a14:imgEffect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892"/>
            <a:stretch>
              <a:fillRect/>
            </a:stretch>
          </p:blipFill>
          <p:spPr>
            <a:xfrm>
              <a:off x="8548234" y="679493"/>
              <a:ext cx="1387391" cy="1586941"/>
            </a:xfrm>
            <a:prstGeom prst="rect">
              <a:avLst/>
            </a:prstGeom>
          </p:spPr>
        </p:pic>
      </p:grpSp>
      <p:sp>
        <p:nvSpPr>
          <p:cNvPr id="30" name="Text Box 10"/>
          <p:cNvSpPr>
            <a:spLocks noChangeArrowheads="1"/>
          </p:cNvSpPr>
          <p:nvPr userDrawn="1"/>
        </p:nvSpPr>
        <p:spPr bwMode="auto">
          <a:xfrm>
            <a:off x="6405102" y="5743241"/>
            <a:ext cx="563881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上海总部：上海市长宁区金钟路</a:t>
            </a:r>
            <a:r>
              <a:rPr lang="en-US" altLang="zh-CN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999</a:t>
            </a: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号虹桥国际科技广场</a:t>
            </a:r>
            <a:r>
              <a:rPr lang="en-US" altLang="zh-CN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B</a:t>
            </a: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座</a:t>
            </a:r>
            <a:endParaRPr lang="en-US" altLang="zh-CN" sz="1200" kern="1200" dirty="0">
              <a:solidFill>
                <a:srgbClr val="A632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algn="dist"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南京公司：南京市秦淮区中山南路</a:t>
            </a:r>
            <a:r>
              <a:rPr lang="en-US" altLang="zh-CN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501</a:t>
            </a: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号通服大厦</a:t>
            </a:r>
            <a:r>
              <a:rPr lang="en-US" altLang="zh-CN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1302</a:t>
            </a:r>
            <a:r>
              <a:rPr lang="zh-CN" altLang="en-US" sz="12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室</a:t>
            </a:r>
            <a:endParaRPr lang="zh-CN" altLang="zh-CN" sz="1200" kern="1200" dirty="0">
              <a:solidFill>
                <a:srgbClr val="A632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 userDrawn="1"/>
        </p:nvGrpSpPr>
        <p:grpSpPr>
          <a:xfrm>
            <a:off x="8180160" y="1948785"/>
            <a:ext cx="2101149" cy="1576801"/>
            <a:chOff x="6374480" y="1203421"/>
            <a:chExt cx="922374" cy="957457"/>
          </a:xfrm>
        </p:grpSpPr>
        <p:sp>
          <p:nvSpPr>
            <p:cNvPr id="32" name="椭圆 31"/>
            <p:cNvSpPr/>
            <p:nvPr/>
          </p:nvSpPr>
          <p:spPr>
            <a:xfrm>
              <a:off x="6374480" y="1203421"/>
              <a:ext cx="922374" cy="95745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ea typeface="微软雅黑" panose="020B0503020204020204" pitchFamily="34" charset="-122"/>
              </a:endParaRPr>
            </a:p>
          </p:txBody>
        </p:sp>
        <p:pic>
          <p:nvPicPr>
            <p:cNvPr id="33" name="Picture 3" descr="D:\4查询文件\logo.png"/>
            <p:cNvPicPr>
              <a:picLocks noChangeAspect="1" noChangeArrowheads="1"/>
            </p:cNvPicPr>
            <p:nvPr/>
          </p:nvPicPr>
          <p:blipFill rotWithShape="1">
            <a:blip r:embed="rId17" cstate="print"/>
            <a:srcRect t="29952" r="66724" b="31110"/>
            <a:stretch>
              <a:fillRect/>
            </a:stretch>
          </p:blipFill>
          <p:spPr bwMode="auto">
            <a:xfrm>
              <a:off x="6549553" y="1361913"/>
              <a:ext cx="566762" cy="663204"/>
            </a:xfrm>
            <a:prstGeom prst="rect">
              <a:avLst/>
            </a:prstGeom>
            <a:noFill/>
          </p:spPr>
        </p:pic>
      </p:grpSp>
      <p:sp>
        <p:nvSpPr>
          <p:cNvPr id="34" name="等腰三角形 33"/>
          <p:cNvSpPr/>
          <p:nvPr userDrawn="1"/>
        </p:nvSpPr>
        <p:spPr>
          <a:xfrm rot="5400000">
            <a:off x="6121185" y="2504181"/>
            <a:ext cx="432000" cy="432000"/>
          </a:xfrm>
          <a:prstGeom prst="triangle">
            <a:avLst/>
          </a:prstGeom>
          <a:solidFill>
            <a:srgbClr val="B86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 userDrawn="1"/>
        </p:nvSpPr>
        <p:spPr>
          <a:xfrm>
            <a:off x="7283978" y="3684783"/>
            <a:ext cx="38810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800" kern="1200" dirty="0">
                <a:solidFill>
                  <a:srgbClr val="A632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让公路物流更美好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20.tiff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tiff"/><Relationship Id="rId5" Type="http://schemas.openxmlformats.org/officeDocument/2006/relationships/image" Target="../media/image23.tiff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4" Type="http://schemas.openxmlformats.org/officeDocument/2006/relationships/image" Target="../media/image27.tiff"/><Relationship Id="rId5" Type="http://schemas.openxmlformats.org/officeDocument/2006/relationships/image" Target="../media/image28.tiff"/><Relationship Id="rId6" Type="http://schemas.openxmlformats.org/officeDocument/2006/relationships/image" Target="../media/image29.png"/><Relationship Id="rId7" Type="http://schemas.openxmlformats.org/officeDocument/2006/relationships/image" Target="../media/image30.gif"/><Relationship Id="rId8" Type="http://schemas.openxmlformats.org/officeDocument/2006/relationships/image" Target="../media/image3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32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5" Type="http://schemas.openxmlformats.org/officeDocument/2006/relationships/image" Target="../media/image41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0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5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4" Type="http://schemas.openxmlformats.org/officeDocument/2006/relationships/image" Target="../media/image470.png"/><Relationship Id="rId5" Type="http://schemas.openxmlformats.org/officeDocument/2006/relationships/image" Target="../media/image480.png"/><Relationship Id="rId6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snap.stanford.edu/data/amazon-meta.html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9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0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728536" y="1192762"/>
            <a:ext cx="9130351" cy="987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400" b="1" dirty="0" smtClean="0">
                <a:latin typeface="+mn-lt"/>
                <a:ea typeface="+mn-ea"/>
                <a:cs typeface="+mn-ea"/>
                <a:sym typeface="+mn-lt"/>
              </a:rPr>
              <a:t>深度学习方向</a:t>
            </a:r>
            <a:r>
              <a:rPr lang="zh-CN" altLang="en-US" sz="4400" b="1" dirty="0" smtClean="0">
                <a:latin typeface="+mn-lt"/>
                <a:ea typeface="+mn-ea"/>
                <a:cs typeface="+mn-ea"/>
                <a:sym typeface="+mn-lt"/>
              </a:rPr>
              <a:t>一些入门分享</a:t>
            </a:r>
            <a:endParaRPr lang="zh-CN" altLang="en-US" sz="44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991" y="2662918"/>
            <a:ext cx="2590800" cy="1905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2547" y="2640794"/>
            <a:ext cx="4266644" cy="179493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656886" y="4896566"/>
            <a:ext cx="3273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韬伟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运满满算法专家 </a:t>
            </a:r>
            <a:r>
              <a:rPr kumimoji="1" lang="en-US" altLang="zh-CN" dirty="0" smtClean="0"/>
              <a:t>19.01.18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Shape 1163"/>
          <p:cNvSpPr txBox="1">
            <a:spLocks noGrp="1"/>
          </p:cNvSpPr>
          <p:nvPr>
            <p:ph type="title"/>
          </p:nvPr>
        </p:nvSpPr>
        <p:spPr>
          <a:xfrm>
            <a:off x="-10918" y="178594"/>
            <a:ext cx="12213836" cy="1714501"/>
          </a:xfrm>
          <a:prstGeom prst="rect">
            <a:avLst/>
          </a:prstGeom>
          <a:noFill/>
          <a:ln>
            <a:noFill/>
          </a:ln>
        </p:spPr>
        <p:txBody>
          <a:bodyPr wrap="square" lIns="35713" tIns="35713" rIns="35713" bIns="35713" anchor="ctr" anchorCtr="0">
            <a:noAutofit/>
          </a:bodyPr>
          <a:lstStyle/>
          <a:p>
            <a:pPr>
              <a:buSzPct val="25000"/>
            </a:pPr>
            <a:r>
              <a:rPr lang="en-US"/>
              <a:t>Neural Net</a:t>
            </a:r>
          </a:p>
        </p:txBody>
      </p:sp>
      <p:pic>
        <p:nvPicPr>
          <p:cNvPr id="1164" name="Shape 1164" descr="pasted-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5957" y="1368550"/>
            <a:ext cx="2954448" cy="1535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5" name="Shape 1165" descr="pasted-image.jpe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61184" y="2227858"/>
            <a:ext cx="7442252" cy="36505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椭圆 1"/>
          <p:cNvSpPr/>
          <p:nvPr/>
        </p:nvSpPr>
        <p:spPr>
          <a:xfrm>
            <a:off x="5215944" y="2493891"/>
            <a:ext cx="592428" cy="584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3261209" y="2903868"/>
            <a:ext cx="592428" cy="584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3261209" y="3586000"/>
            <a:ext cx="592428" cy="584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286967" y="4268553"/>
            <a:ext cx="592428" cy="584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5215944" y="3176143"/>
            <a:ext cx="592428" cy="584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7365588" y="2493891"/>
            <a:ext cx="592428" cy="584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Shape 1164" descr="pasted-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36" y="4570864"/>
            <a:ext cx="2954448" cy="15353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384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7" name="Shape 7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94780" y="89225"/>
            <a:ext cx="9202500" cy="21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Shape 70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7434" y="3197556"/>
            <a:ext cx="5886450" cy="168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" name="Shape 70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7359" y="5097659"/>
            <a:ext cx="3644850" cy="124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0" name="Shape 71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826471" y="3061568"/>
            <a:ext cx="5012100" cy="2838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921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3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1141757"/>
            <a:ext cx="1992000" cy="2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897907"/>
            <a:ext cx="679489" cy="787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8000" y="961407"/>
            <a:ext cx="1155700" cy="5207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7510" y="1049509"/>
            <a:ext cx="1358900" cy="6477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626865" y="961407"/>
            <a:ext cx="6238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CN" sz="3600" dirty="0">
                <a:solidFill>
                  <a:srgbClr val="FF0000"/>
                </a:solidFill>
              </a:rPr>
              <a:t>σ</a:t>
            </a:r>
            <a:r>
              <a:rPr lang="en-US" altLang="zh-CN" sz="3600" dirty="0" smtClean="0">
                <a:solidFill>
                  <a:srgbClr val="FF0000"/>
                </a:solidFill>
              </a:rPr>
              <a:t>(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61313" y="994479"/>
            <a:ext cx="3385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0000"/>
                </a:solidFill>
              </a:rPr>
              <a:t>)</a:t>
            </a:r>
            <a:endParaRPr kumimoji="1"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62455" y="1823815"/>
            <a:ext cx="346441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CN" sz="4400" dirty="0" smtClean="0"/>
              <a:t>σ</a:t>
            </a:r>
            <a:r>
              <a:rPr lang="en-US" altLang="zh-CN" sz="4400" dirty="0" smtClean="0"/>
              <a:t>=sigmoid(x)</a:t>
            </a:r>
            <a:endParaRPr lang="zh-CN" altLang="en-US" sz="4400" dirty="0"/>
          </a:p>
        </p:txBody>
      </p:sp>
      <p:sp>
        <p:nvSpPr>
          <p:cNvPr id="9" name="矩形 8"/>
          <p:cNvSpPr/>
          <p:nvPr/>
        </p:nvSpPr>
        <p:spPr>
          <a:xfrm>
            <a:off x="6460969" y="1825564"/>
            <a:ext cx="426898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logistic regression</a:t>
            </a:r>
            <a:endParaRPr lang="zh-CN" altLang="en-US" sz="4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416597" y="2721611"/>
            <a:ext cx="3044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1)</a:t>
            </a:r>
            <a:r>
              <a:rPr lang="zh-CN" altLang="en-US" dirty="0"/>
              <a:t>函数输出不是以</a:t>
            </a:r>
            <a:r>
              <a:rPr lang="en-US" altLang="zh-CN" dirty="0"/>
              <a:t>0</a:t>
            </a:r>
            <a:r>
              <a:rPr lang="zh-CN" altLang="en-US" dirty="0"/>
              <a:t>为中心的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4428273" y="3337797"/>
            <a:ext cx="3288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2</a:t>
            </a:r>
            <a:r>
              <a:rPr lang="en-US" altLang="zh-CN" dirty="0" smtClean="0"/>
              <a:t>)</a:t>
            </a:r>
            <a:r>
              <a:rPr lang="en-US" altLang="zh-CN" dirty="0" err="1" smtClean="0"/>
              <a:t>sigmod</a:t>
            </a:r>
            <a:r>
              <a:rPr lang="zh-CN" altLang="en-US" dirty="0"/>
              <a:t>函数要进行指数运算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4416597" y="3960286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3)</a:t>
            </a:r>
            <a:r>
              <a:rPr kumimoji="1" lang="zh-CN" altLang="en-US" dirty="0" smtClean="0">
                <a:solidFill>
                  <a:srgbClr val="FF0000"/>
                </a:solidFill>
              </a:rPr>
              <a:t>梯度消失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9245" y="3707129"/>
            <a:ext cx="28575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4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3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1141757"/>
            <a:ext cx="1992000" cy="2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897907"/>
            <a:ext cx="679489" cy="787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8000" y="961407"/>
            <a:ext cx="1155700" cy="5207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7510" y="1049509"/>
            <a:ext cx="1358900" cy="6477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626865" y="961407"/>
            <a:ext cx="6238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CN" sz="3600" dirty="0">
                <a:solidFill>
                  <a:srgbClr val="FF0000"/>
                </a:solidFill>
              </a:rPr>
              <a:t>σ</a:t>
            </a:r>
            <a:r>
              <a:rPr lang="en-US" altLang="zh-CN" sz="3600" dirty="0" smtClean="0">
                <a:solidFill>
                  <a:srgbClr val="FF0000"/>
                </a:solidFill>
              </a:rPr>
              <a:t>(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61313" y="994479"/>
            <a:ext cx="3385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0000"/>
                </a:solidFill>
              </a:rPr>
              <a:t>)</a:t>
            </a:r>
            <a:endParaRPr kumimoji="1"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62455" y="1823815"/>
            <a:ext cx="346441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CN" sz="4400" dirty="0" smtClean="0"/>
              <a:t>σ</a:t>
            </a:r>
            <a:r>
              <a:rPr lang="en-US" altLang="zh-CN" sz="4400" dirty="0" smtClean="0"/>
              <a:t>=sigmoid(x)</a:t>
            </a:r>
            <a:endParaRPr lang="zh-CN" altLang="en-US" sz="4400" dirty="0"/>
          </a:p>
        </p:txBody>
      </p:sp>
      <p:sp>
        <p:nvSpPr>
          <p:cNvPr id="9" name="矩形 8"/>
          <p:cNvSpPr/>
          <p:nvPr/>
        </p:nvSpPr>
        <p:spPr>
          <a:xfrm>
            <a:off x="6460969" y="1825564"/>
            <a:ext cx="426898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logistic regression</a:t>
            </a:r>
            <a:endParaRPr lang="zh-CN" altLang="en-US" sz="4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416597" y="2721611"/>
            <a:ext cx="3044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1)</a:t>
            </a:r>
            <a:r>
              <a:rPr lang="zh-CN" altLang="en-US" dirty="0"/>
              <a:t>函数输出不是以</a:t>
            </a:r>
            <a:r>
              <a:rPr lang="en-US" altLang="zh-CN" dirty="0"/>
              <a:t>0</a:t>
            </a:r>
            <a:r>
              <a:rPr lang="zh-CN" altLang="en-US" dirty="0"/>
              <a:t>为中心的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4428273" y="3337797"/>
            <a:ext cx="3288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2</a:t>
            </a:r>
            <a:r>
              <a:rPr lang="en-US" altLang="zh-CN" dirty="0" smtClean="0"/>
              <a:t>)</a:t>
            </a:r>
            <a:r>
              <a:rPr lang="en-US" altLang="zh-CN" dirty="0" err="1" smtClean="0"/>
              <a:t>sigmod</a:t>
            </a:r>
            <a:r>
              <a:rPr lang="zh-CN" altLang="en-US" dirty="0"/>
              <a:t>函数要进行指数运算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4416597" y="3960286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3)</a:t>
            </a:r>
            <a:r>
              <a:rPr kumimoji="1" lang="zh-CN" altLang="en-US" dirty="0" smtClean="0">
                <a:solidFill>
                  <a:srgbClr val="FF0000"/>
                </a:solidFill>
              </a:rPr>
              <a:t>梯度消失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9245" y="3707129"/>
            <a:ext cx="2857500" cy="2400300"/>
          </a:xfrm>
          <a:prstGeom prst="rect">
            <a:avLst/>
          </a:prstGeom>
        </p:spPr>
      </p:pic>
      <p:grpSp>
        <p:nvGrpSpPr>
          <p:cNvPr id="14" name="Shape 853"/>
          <p:cNvGrpSpPr/>
          <p:nvPr/>
        </p:nvGrpSpPr>
        <p:grpSpPr>
          <a:xfrm>
            <a:off x="955572" y="4907279"/>
            <a:ext cx="5505397" cy="1049562"/>
            <a:chOff x="0" y="0"/>
            <a:chExt cx="20605880" cy="3678000"/>
          </a:xfrm>
        </p:grpSpPr>
        <p:pic>
          <p:nvPicPr>
            <p:cNvPr id="15" name="Shape 854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0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Shape 855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4366445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Shape 856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857036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Shape 857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3223480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61678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543" y="2421138"/>
            <a:ext cx="1257300" cy="444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1171" y="3522729"/>
            <a:ext cx="2997200" cy="508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6549" y="1827459"/>
            <a:ext cx="1485900" cy="26670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7088891" y="2357078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那么反向传播时便有：</a:t>
            </a:r>
          </a:p>
        </p:txBody>
      </p:sp>
      <p:sp>
        <p:nvSpPr>
          <p:cNvPr id="15" name="矩形 14"/>
          <p:cNvSpPr/>
          <p:nvPr/>
        </p:nvSpPr>
        <p:spPr>
          <a:xfrm>
            <a:off x="7005516" y="3776729"/>
            <a:ext cx="3813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那么考虑从</a:t>
            </a:r>
            <a:r>
              <a:rPr lang="en-US" altLang="zh-CN" dirty="0"/>
              <a:t>l</a:t>
            </a:r>
            <a:r>
              <a:rPr lang="zh-CN" altLang="en-US" dirty="0"/>
              <a:t>层传到</a:t>
            </a:r>
            <a:r>
              <a:rPr lang="en-US" altLang="zh-CN" dirty="0"/>
              <a:t>k</a:t>
            </a:r>
            <a:r>
              <a:rPr lang="zh-CN" altLang="en-US" dirty="0"/>
              <a:t>层的情况，有：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3481" y="2925829"/>
            <a:ext cx="2070100" cy="7239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5927" y="4273061"/>
            <a:ext cx="45720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12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26276" y="1338261"/>
            <a:ext cx="1095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zh-CN" b="1" dirty="0" err="1">
                <a:solidFill>
                  <a:srgbClr val="4F4F4F"/>
                </a:solidFill>
                <a:latin typeface="-apple-system" charset="0"/>
              </a:rPr>
              <a:t>tanh</a:t>
            </a:r>
            <a:r>
              <a:rPr lang="zh-CN" altLang="pt-BR" b="1" dirty="0">
                <a:solidFill>
                  <a:srgbClr val="4F4F4F"/>
                </a:solidFill>
                <a:latin typeface="-apple-system" charset="0"/>
              </a:rPr>
              <a:t>函数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762" y="2087898"/>
            <a:ext cx="3632200" cy="6731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812" y="3027519"/>
            <a:ext cx="3086100" cy="24257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499615" y="1338261"/>
            <a:ext cx="12105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altLang="zh-CN" dirty="0" err="1">
                <a:solidFill>
                  <a:srgbClr val="4F4F4F"/>
                </a:solidFill>
                <a:latin typeface="-apple-system" charset="0"/>
              </a:rPr>
              <a:t>ReLU</a:t>
            </a:r>
            <a:r>
              <a:rPr lang="zh-CN" altLang="sk-SK" dirty="0">
                <a:solidFill>
                  <a:srgbClr val="4F4F4F"/>
                </a:solidFill>
                <a:latin typeface="-apple-system" charset="0"/>
              </a:rPr>
              <a:t>函数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7404" y="3154519"/>
            <a:ext cx="2717800" cy="2298700"/>
          </a:xfrm>
          <a:prstGeom prst="rect">
            <a:avLst/>
          </a:prstGeom>
        </p:spPr>
      </p:pic>
      <p:pic>
        <p:nvPicPr>
          <p:cNvPr id="1026" name="Picture 2" descr="elu函数公式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2909" y="2247330"/>
            <a:ext cx="1524000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/>
        </p:nvSpPr>
        <p:spPr>
          <a:xfrm>
            <a:off x="9088370" y="1338261"/>
            <a:ext cx="1736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4F4F4F"/>
                </a:solidFill>
                <a:latin typeface="-apple-system" charset="0"/>
              </a:rPr>
              <a:t>Leak</a:t>
            </a:r>
            <a:r>
              <a:rPr lang="sk-SK" altLang="zh-CN" b="1" dirty="0" err="1" smtClean="0">
                <a:solidFill>
                  <a:srgbClr val="4F4F4F"/>
                </a:solidFill>
                <a:latin typeface="-apple-system" charset="0"/>
              </a:rPr>
              <a:t>ReLU</a:t>
            </a:r>
            <a:r>
              <a:rPr lang="zh-CN" altLang="sk-SK" b="1" dirty="0">
                <a:solidFill>
                  <a:srgbClr val="4F4F4F"/>
                </a:solidFill>
                <a:latin typeface="-apple-system" charset="0"/>
              </a:rPr>
              <a:t>函数</a:t>
            </a:r>
            <a:endParaRPr lang="zh-CN" altLang="en-US" dirty="0"/>
          </a:p>
        </p:txBody>
      </p:sp>
      <p:pic>
        <p:nvPicPr>
          <p:cNvPr id="1028" name="Picture 4" descr="relu公式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482" y="2193192"/>
            <a:ext cx="2200882" cy="273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1607" y="3256119"/>
            <a:ext cx="25908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096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79776" y="4322048"/>
            <a:ext cx="63401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/>
              <a:t>除了</a:t>
            </a:r>
            <a:r>
              <a:rPr kumimoji="1" lang="zh-CN" altLang="en-US" sz="3200" smtClean="0"/>
              <a:t>要注意激活函数就</a:t>
            </a:r>
            <a:r>
              <a:rPr kumimoji="1" lang="zh-CN" altLang="en-US" sz="3200" dirty="0" smtClean="0"/>
              <a:t>结束了吗？</a:t>
            </a:r>
            <a:endParaRPr kumimoji="1" lang="zh-CN" altLang="en-US" sz="32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705" y="2083654"/>
            <a:ext cx="4572000" cy="1104900"/>
          </a:xfrm>
          <a:prstGeom prst="rect">
            <a:avLst/>
          </a:prstGeom>
        </p:spPr>
      </p:pic>
      <p:cxnSp>
        <p:nvCxnSpPr>
          <p:cNvPr id="8" name="直线箭头连接符 7"/>
          <p:cNvCxnSpPr/>
          <p:nvPr/>
        </p:nvCxnSpPr>
        <p:spPr>
          <a:xfrm flipH="1" flipV="1">
            <a:off x="4186989" y="2803358"/>
            <a:ext cx="3176337" cy="1672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63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705" y="2083654"/>
            <a:ext cx="4572000" cy="1104900"/>
          </a:xfrm>
          <a:prstGeom prst="rect">
            <a:avLst/>
          </a:prstGeom>
        </p:spPr>
      </p:pic>
      <p:cxnSp>
        <p:nvCxnSpPr>
          <p:cNvPr id="3" name="直线连接符 2"/>
          <p:cNvCxnSpPr/>
          <p:nvPr/>
        </p:nvCxnSpPr>
        <p:spPr>
          <a:xfrm>
            <a:off x="3174008" y="3072643"/>
            <a:ext cx="55379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/>
          <p:cNvCxnSpPr/>
          <p:nvPr/>
        </p:nvCxnSpPr>
        <p:spPr>
          <a:xfrm>
            <a:off x="4527679" y="2800039"/>
            <a:ext cx="55379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utoShape 7" descr="/var/folders/hv/kfb7n4lj06590hqxjv6f3dd00000gn/T/com.microsoft.Powerpoint/WebArchiveCopyPasteTempFiles/p1444"/>
          <p:cNvSpPr>
            <a:spLocks noChangeAspect="1" noChangeArrowheads="1"/>
          </p:cNvSpPr>
          <p:nvPr/>
        </p:nvSpPr>
        <p:spPr bwMode="auto">
          <a:xfrm>
            <a:off x="641796" y="3603937"/>
            <a:ext cx="6351431" cy="635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AutoShape 8" descr="/var/folders/hv/kfb7n4lj06590hqxjv6f3dd00000gn/T/com.microsoft.Powerpoint/WebArchiveCopyPasteTempFiles/p1445"/>
          <p:cNvSpPr>
            <a:spLocks noChangeAspect="1" noChangeArrowheads="1"/>
          </p:cNvSpPr>
          <p:nvPr/>
        </p:nvSpPr>
        <p:spPr bwMode="auto">
          <a:xfrm>
            <a:off x="641796" y="3603937"/>
            <a:ext cx="6351431" cy="635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AutoShape 9" descr="/var/folders/hv/kfb7n4lj06590hqxjv6f3dd00000gn/T/com.microsoft.Powerpoint/WebArchiveCopyPasteTempFiles/p1444"/>
          <p:cNvSpPr>
            <a:spLocks noChangeAspect="1" noChangeArrowheads="1"/>
          </p:cNvSpPr>
          <p:nvPr/>
        </p:nvSpPr>
        <p:spPr bwMode="auto">
          <a:xfrm>
            <a:off x="641796" y="3603937"/>
            <a:ext cx="6351431" cy="635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AutoShape 10" descr="/var/folders/hv/kfb7n4lj06590hqxjv6f3dd00000gn/T/com.microsoft.Powerpoint/WebArchiveCopyPasteTempFiles/p1446"/>
          <p:cNvSpPr>
            <a:spLocks noChangeAspect="1" noChangeArrowheads="1"/>
          </p:cNvSpPr>
          <p:nvPr/>
        </p:nvSpPr>
        <p:spPr bwMode="auto">
          <a:xfrm>
            <a:off x="641796" y="3603937"/>
            <a:ext cx="6351431" cy="635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855" y="3492813"/>
            <a:ext cx="8775700" cy="838200"/>
          </a:xfrm>
          <a:prstGeom prst="rect">
            <a:avLst/>
          </a:prstGeom>
        </p:spPr>
      </p:pic>
      <p:grpSp>
        <p:nvGrpSpPr>
          <p:cNvPr id="21" name="Shape 853"/>
          <p:cNvGrpSpPr/>
          <p:nvPr/>
        </p:nvGrpSpPr>
        <p:grpSpPr>
          <a:xfrm>
            <a:off x="5967663" y="4746396"/>
            <a:ext cx="5505397" cy="1049562"/>
            <a:chOff x="0" y="0"/>
            <a:chExt cx="20605880" cy="3678000"/>
          </a:xfrm>
        </p:grpSpPr>
        <p:pic>
          <p:nvPicPr>
            <p:cNvPr id="22" name="Shape 85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Shape 85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366445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Shape 85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857036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Shape 85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3223480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89909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249251" y="1687132"/>
            <a:ext cx="3070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为了方便计算，简化问题为</a:t>
            </a:r>
            <a:endParaRPr kumimoji="1"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9915" y="1630498"/>
            <a:ext cx="1536700" cy="4826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249251" y="952372"/>
            <a:ext cx="219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Batch Normalzation</a:t>
            </a:r>
            <a:endParaRPr lang="zh-CN" altLang="en-US" dirty="0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435" y="2169732"/>
            <a:ext cx="3429000" cy="1219200"/>
          </a:xfrm>
          <a:prstGeom prst="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1364535" y="3312938"/>
            <a:ext cx="102264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假设BN(wx)为Batch Normalzation后的结果，显然将w尺度缩放为αw，有BN(</a:t>
            </a:r>
            <a:r>
              <a:rPr lang="zh-CN" altLang="en-US" dirty="0" smtClean="0"/>
              <a:t>w</a:t>
            </a:r>
            <a:r>
              <a:rPr lang="en-US" altLang="zh-CN" dirty="0" smtClean="0"/>
              <a:t>h</a:t>
            </a:r>
            <a:r>
              <a:rPr lang="zh-CN" altLang="en-US" dirty="0" smtClean="0"/>
              <a:t>)=</a:t>
            </a:r>
            <a:r>
              <a:rPr lang="zh-CN" altLang="en-US" dirty="0"/>
              <a:t>BN(</a:t>
            </a:r>
            <a:r>
              <a:rPr lang="zh-CN" altLang="en-US" dirty="0" smtClean="0"/>
              <a:t>αw</a:t>
            </a:r>
            <a:r>
              <a:rPr lang="en-US" altLang="zh-CN" dirty="0" smtClean="0"/>
              <a:t>h</a:t>
            </a:r>
            <a:r>
              <a:rPr lang="zh-CN" altLang="en-US" dirty="0" smtClean="0"/>
              <a:t>)</a:t>
            </a:r>
            <a:r>
              <a:rPr lang="zh-CN" altLang="en-US" dirty="0"/>
              <a:t>，即bn后的结果与权重w的尺度（大小）无关</a:t>
            </a: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4535" y="4073775"/>
            <a:ext cx="4241800" cy="2057400"/>
          </a:xfrm>
          <a:prstGeom prst="rect">
            <a:avLst/>
          </a:prstGeom>
        </p:spPr>
      </p:pic>
      <p:sp>
        <p:nvSpPr>
          <p:cNvPr id="33" name="矩形 32"/>
          <p:cNvSpPr/>
          <p:nvPr/>
        </p:nvSpPr>
        <p:spPr>
          <a:xfrm>
            <a:off x="5276045" y="519599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可以看到此时反向传播乘以的数不再</a:t>
            </a:r>
            <a:r>
              <a:rPr lang="zh-CN" altLang="en-US" dirty="0" smtClean="0"/>
              <a:t>和</a:t>
            </a:r>
            <a:r>
              <a:rPr lang="en-US" altLang="zh-CN" dirty="0" smtClean="0"/>
              <a:t>w</a:t>
            </a:r>
            <a:r>
              <a:rPr lang="zh-CN" altLang="en-US" dirty="0" smtClean="0"/>
              <a:t>的</a:t>
            </a:r>
            <a:r>
              <a:rPr lang="zh-CN" altLang="en-US" dirty="0"/>
              <a:t>尺度相关，也就是说尽管我们在更新过程中改变</a:t>
            </a:r>
            <a:r>
              <a:rPr lang="zh-CN" altLang="en-US" dirty="0" smtClean="0"/>
              <a:t>了</a:t>
            </a:r>
            <a:r>
              <a:rPr lang="en-US" altLang="zh-CN" dirty="0" smtClean="0"/>
              <a:t>w</a:t>
            </a:r>
            <a:r>
              <a:rPr lang="zh-CN" altLang="en-US" dirty="0" smtClean="0"/>
              <a:t>的</a:t>
            </a:r>
            <a:r>
              <a:rPr lang="zh-CN" altLang="en-US" dirty="0"/>
              <a:t>值，但是反向传播的梯度却不受影响。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5276045" y="471215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 smtClean="0"/>
              <a:t>反向传播角度：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94764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260" y="2692587"/>
            <a:ext cx="8636000" cy="14097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414279" y="2763153"/>
            <a:ext cx="244699" cy="2833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119708" y="2763153"/>
            <a:ext cx="346299" cy="2833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260" y="1927770"/>
            <a:ext cx="3479800" cy="5334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07695" y="4547937"/>
            <a:ext cx="350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所以，</a:t>
            </a:r>
            <a:r>
              <a:rPr kumimoji="1" lang="en-US" altLang="zh-CN" dirty="0" smtClean="0"/>
              <a:t>BN</a:t>
            </a:r>
            <a:r>
              <a:rPr kumimoji="1" lang="zh-CN" altLang="en-US" dirty="0" smtClean="0"/>
              <a:t>是不是就是执行一个：</a:t>
            </a:r>
            <a:endParaRPr kumimoji="1"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9678" y="4421453"/>
            <a:ext cx="1257300" cy="62230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228470" y="454793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就可以了呢？</a:t>
            </a:r>
            <a:endParaRPr kumimoji="1"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217260" y="1265571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 smtClean="0"/>
              <a:t>参数修正角度：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921239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07393"/>
            <a:ext cx="12213836" cy="1714501"/>
          </a:xfrm>
        </p:spPr>
        <p:txBody>
          <a:bodyPr/>
          <a:lstStyle/>
          <a:p>
            <a:r>
              <a:rPr kumimoji="1" lang="zh-CN" altLang="en-US" dirty="0" smtClean="0"/>
              <a:t>一些简单的基础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990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210" y="1779339"/>
            <a:ext cx="4216400" cy="50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515979" y="1311442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真正的</a:t>
            </a:r>
            <a:r>
              <a:rPr kumimoji="1" lang="en-US" altLang="zh-CN" dirty="0" err="1" smtClean="0"/>
              <a:t>Bn</a:t>
            </a:r>
            <a:r>
              <a:rPr kumimoji="1" lang="zh-CN" altLang="en-US" dirty="0" smtClean="0"/>
              <a:t>处理步骤：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515979" y="2855135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为什么要有</a:t>
            </a:r>
            <a:r>
              <a:rPr lang="sv-SE" altLang="zh-CN" b="1" dirty="0"/>
              <a:t>gamma</a:t>
            </a:r>
            <a:r>
              <a:rPr lang="zh-CN" altLang="sv-SE" b="1" dirty="0"/>
              <a:t>和</a:t>
            </a:r>
            <a:r>
              <a:rPr lang="sv-SE" altLang="zh-CN" b="1" dirty="0" smtClean="0"/>
              <a:t>beta</a:t>
            </a:r>
            <a:r>
              <a:rPr kumimoji="1" lang="zh-CN" altLang="en-US" dirty="0" smtClean="0"/>
              <a:t>？</a:t>
            </a:r>
            <a:endParaRPr lang="sv-SE" altLang="zh-CN" b="1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5979" y="3478123"/>
            <a:ext cx="1358900" cy="6477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515979" y="4291069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如果</a:t>
            </a:r>
            <a:r>
              <a:rPr kumimoji="1" lang="en-US" altLang="zh-CN" dirty="0" smtClean="0"/>
              <a:t>u=0</a:t>
            </a:r>
            <a:r>
              <a:rPr kumimoji="1" lang="zh-CN" altLang="en-US" dirty="0" smtClean="0"/>
              <a:t>，</a:t>
            </a:r>
            <a:r>
              <a:rPr lang="el-GR" altLang="zh-CN" dirty="0"/>
              <a:t>δ </a:t>
            </a:r>
            <a:r>
              <a:rPr lang="en-US" altLang="zh-CN" dirty="0" smtClean="0"/>
              <a:t>=1</a:t>
            </a:r>
            <a:r>
              <a:rPr lang="zh-CN" altLang="en-US" dirty="0" smtClean="0"/>
              <a:t>的话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1520452" y="4957011"/>
            <a:ext cx="9591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Z-score</a:t>
            </a:r>
            <a:r>
              <a:rPr lang="zh-CN" altLang="en-US" dirty="0" smtClean="0"/>
              <a:t>的结果则主要在</a:t>
            </a:r>
            <a:r>
              <a:rPr lang="en-US" altLang="zh-CN" dirty="0" smtClean="0"/>
              <a:t>-1~1</a:t>
            </a:r>
            <a:r>
              <a:rPr lang="zh-CN" altLang="en-US" dirty="0" smtClean="0"/>
              <a:t>之间，且</a:t>
            </a:r>
            <a:r>
              <a:rPr lang="en-US" altLang="zh-CN" dirty="0" smtClean="0"/>
              <a:t>score</a:t>
            </a:r>
            <a:r>
              <a:rPr lang="zh-CN" altLang="en-US" dirty="0" smtClean="0"/>
              <a:t>主要在</a:t>
            </a:r>
            <a:r>
              <a:rPr lang="en-US" altLang="zh-CN" dirty="0" smtClean="0"/>
              <a:t>-1</a:t>
            </a:r>
            <a:r>
              <a:rPr lang="zh-CN" altLang="en-US" dirty="0"/>
              <a:t>到</a:t>
            </a:r>
            <a:r>
              <a:rPr lang="en-US" altLang="zh-CN" dirty="0"/>
              <a:t>0,</a:t>
            </a:r>
            <a:r>
              <a:rPr lang="zh-CN" altLang="en-US" dirty="0" smtClean="0"/>
              <a:t>和</a:t>
            </a:r>
            <a:r>
              <a:rPr lang="en-US" altLang="zh-CN" dirty="0" smtClean="0"/>
              <a:t>0</a:t>
            </a:r>
            <a:r>
              <a:rPr lang="zh-CN" altLang="en-US" dirty="0"/>
              <a:t>到</a:t>
            </a:r>
            <a:r>
              <a:rPr lang="en-US" altLang="zh-CN" dirty="0"/>
              <a:t>1</a:t>
            </a:r>
            <a:r>
              <a:rPr lang="zh-CN" altLang="en-US" dirty="0"/>
              <a:t>，各</a:t>
            </a:r>
            <a:r>
              <a:rPr lang="en-US" altLang="zh-CN" dirty="0"/>
              <a:t>50%</a:t>
            </a:r>
            <a:r>
              <a:rPr lang="zh-CN" altLang="en-US" dirty="0"/>
              <a:t>的</a:t>
            </a:r>
            <a:r>
              <a:rPr lang="zh-CN" altLang="en-US" dirty="0" smtClean="0"/>
              <a:t>几率，</a:t>
            </a:r>
            <a:r>
              <a:rPr lang="en-US" altLang="zh-CN" dirty="0" err="1" smtClean="0"/>
              <a:t>relu</a:t>
            </a:r>
            <a:r>
              <a:rPr lang="zh-CN" altLang="en-US" dirty="0" smtClean="0"/>
              <a:t>的噩梦</a:t>
            </a:r>
            <a:endParaRPr kumimoji="1"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017" y="1578724"/>
            <a:ext cx="5166372" cy="27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554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645569" y="2165684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为什么不在激活后做</a:t>
            </a:r>
            <a:r>
              <a:rPr lang="en-US" altLang="zh-CN" b="1" dirty="0" err="1"/>
              <a:t>bn</a:t>
            </a:r>
            <a:r>
              <a:rPr lang="en-US" altLang="zh-CN" b="1" dirty="0"/>
              <a:t>,</a:t>
            </a:r>
            <a:r>
              <a:rPr lang="zh-CN" altLang="en-US" b="1" dirty="0"/>
              <a:t>而在激活前做</a:t>
            </a:r>
            <a:r>
              <a:rPr lang="en-US" altLang="zh-CN" b="1" dirty="0" err="1" smtClean="0"/>
              <a:t>bn</a:t>
            </a:r>
            <a:r>
              <a:rPr kumimoji="1" lang="zh-CN" altLang="en-US" dirty="0" smtClean="0"/>
              <a:t>？</a:t>
            </a:r>
            <a:endParaRPr lang="en-US" altLang="zh-CN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4752474" y="2749216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/>
              <a:t>ICS</a:t>
            </a:r>
            <a:r>
              <a:rPr kumimoji="1" lang="zh-CN" altLang="en-US" b="1" dirty="0" smtClean="0"/>
              <a:t>现象如何处理？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79663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07393"/>
            <a:ext cx="12213836" cy="1714501"/>
          </a:xfrm>
        </p:spPr>
        <p:txBody>
          <a:bodyPr/>
          <a:lstStyle/>
          <a:p>
            <a:r>
              <a:rPr kumimoji="1" lang="zh-CN" altLang="en-US" dirty="0" smtClean="0"/>
              <a:t>深度学习下的向量思考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271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08747" y="1438780"/>
            <a:ext cx="885123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ea typeface="等线" charset="-122"/>
                <a:cs typeface="Times New Roman" charset="0"/>
              </a:rPr>
              <a:t>在深度学习的实际建模过程中，会经常碰到训练集是一个三元组形式来建立模型的。比如商品推荐中一个用户会有一个他感兴趣的商品作为正例，一个他不感兴趣的商品作为负例，图像检索中，对应于一个</a:t>
            </a:r>
            <a:r>
              <a:rPr lang="en-US" altLang="zh-CN" dirty="0">
                <a:ea typeface="等线" charset="-122"/>
                <a:cs typeface="Times New Roman" charset="0"/>
              </a:rPr>
              <a:t>query</a:t>
            </a:r>
            <a:r>
              <a:rPr lang="zh-CN" altLang="zh-CN" dirty="0">
                <a:ea typeface="等线" charset="-122"/>
                <a:cs typeface="Times New Roman" charset="0"/>
              </a:rPr>
              <a:t>的图片会有一个跟他相似的图片作为正例，一个他不感兴趣的图片作为负例。这种实际的例子会有很多，并且由于深度学习中在进入</a:t>
            </a:r>
            <a:r>
              <a:rPr lang="en-US" altLang="zh-CN" dirty="0">
                <a:ea typeface="等线" charset="-122"/>
                <a:cs typeface="Times New Roman" charset="0"/>
              </a:rPr>
              <a:t>loss</a:t>
            </a:r>
            <a:r>
              <a:rPr lang="zh-CN" altLang="zh-CN" dirty="0">
                <a:ea typeface="等线" charset="-122"/>
                <a:cs typeface="Times New Roman" charset="0"/>
              </a:rPr>
              <a:t>层的时候，三元组的各自表达都是向量形式。</a:t>
            </a:r>
            <a:r>
              <a:rPr lang="zh-CN" altLang="zh-CN" dirty="0"/>
              <a:t> 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808747" y="3911678"/>
            <a:ext cx="8610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kern="100" dirty="0">
                <a:latin typeface="等线" charset="-122"/>
                <a:ea typeface="等线" charset="-122"/>
                <a:cs typeface="Times New Roman" charset="0"/>
              </a:rPr>
              <a:t>通常的构建方式一般常见的有</a:t>
            </a:r>
            <a:r>
              <a:rPr lang="en-US" altLang="zh-CN" kern="100" dirty="0">
                <a:latin typeface="等线" charset="-122"/>
                <a:ea typeface="等线" charset="-122"/>
                <a:cs typeface="Times New Roman" charset="0"/>
              </a:rPr>
              <a:t>2</a:t>
            </a:r>
            <a:r>
              <a:rPr lang="zh-CN" altLang="zh-CN" kern="100" dirty="0">
                <a:latin typeface="等线" charset="-122"/>
                <a:ea typeface="等线" charset="-122"/>
                <a:cs typeface="Times New Roman" charset="0"/>
              </a:rPr>
              <a:t>种方式。用户去跟一个正例一个负例的商品向量差值做点积，然后通过二分类</a:t>
            </a:r>
            <a:r>
              <a:rPr lang="en-US" altLang="zh-CN" kern="100" dirty="0" err="1">
                <a:latin typeface="等线" charset="-122"/>
                <a:ea typeface="等线" charset="-122"/>
                <a:cs typeface="Times New Roman" charset="0"/>
              </a:rPr>
              <a:t>sigmod</a:t>
            </a:r>
            <a:r>
              <a:rPr lang="zh-CN" altLang="zh-CN" kern="100" dirty="0">
                <a:latin typeface="等线" charset="-122"/>
                <a:ea typeface="等线" charset="-122"/>
                <a:cs typeface="Times New Roman" charset="0"/>
              </a:rPr>
              <a:t>然后求损失，用户向量跟包含正例的多个商品做点积然后通过多分类</a:t>
            </a:r>
            <a:r>
              <a:rPr lang="en-US" altLang="zh-CN" kern="100" dirty="0" err="1">
                <a:latin typeface="等线" charset="-122"/>
                <a:ea typeface="等线" charset="-122"/>
                <a:cs typeface="Times New Roman" charset="0"/>
              </a:rPr>
              <a:t>softmax</a:t>
            </a:r>
            <a:r>
              <a:rPr lang="zh-CN" altLang="zh-CN" kern="100" dirty="0">
                <a:latin typeface="等线" charset="-122"/>
                <a:ea typeface="等线" charset="-122"/>
                <a:cs typeface="Times New Roman" charset="0"/>
              </a:rPr>
              <a:t>然后求损失。</a:t>
            </a:r>
            <a:endParaRPr lang="zh-CN" altLang="zh-CN" kern="100" dirty="0">
              <a:effectLst/>
              <a:latin typeface="等线" charset="-122"/>
              <a:ea typeface="等线" charset="-122"/>
              <a:cs typeface="Times New Roman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297156" y="5192904"/>
            <a:ext cx="1633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b="1" dirty="0">
                <a:ea typeface="等线" charset="-122"/>
                <a:cs typeface="Times New Roman" charset="0"/>
              </a:rPr>
              <a:t>哪个会更好</a:t>
            </a:r>
            <a:r>
              <a:rPr lang="zh-CN" altLang="zh-CN" b="1" dirty="0"/>
              <a:t> </a:t>
            </a:r>
            <a:r>
              <a:rPr lang="zh-CN" altLang="en-US" b="1" dirty="0" smtClean="0"/>
              <a:t>？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89521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954504" y="844805"/>
                <a:ext cx="10174705" cy="6685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zh-CN" altLang="zh-CN" kern="100" dirty="0">
                    <a:latin typeface="等线" charset="-122"/>
                    <a:ea typeface="等线" charset="-122"/>
                    <a:cs typeface="Times New Roman" charset="0"/>
                  </a:rPr>
                  <a:t>二分类形式中，用户向量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 kern="100">
                            <a:effectLst/>
                            <a:latin typeface="Cambria Math" charset="0"/>
                            <a:ea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i="1" kern="100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𝑈</m:t>
                        </m:r>
                      </m:e>
                      <m:sub>
                        <m:r>
                          <a:rPr lang="en-US" altLang="zh-CN" i="1" kern="100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zh-CN" kern="100" dirty="0">
                    <a:effectLst/>
                    <a:latin typeface="等线" charset="-122"/>
                    <a:ea typeface="等线" charset="-122"/>
                    <a:cs typeface="Times New Roman" charset="0"/>
                  </a:rPr>
                  <a:t>，正例商品向量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 kern="100">
                            <a:effectLst/>
                            <a:latin typeface="Cambria Math" charset="0"/>
                            <a:ea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i="1" kern="100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𝐼</m:t>
                        </m:r>
                      </m:e>
                      <m:sub>
                        <m:r>
                          <a:rPr lang="en-US" altLang="zh-CN" i="1" kern="100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zh-CN" kern="100" dirty="0">
                    <a:effectLst/>
                    <a:latin typeface="等线" charset="-122"/>
                    <a:ea typeface="等线" charset="-122"/>
                    <a:cs typeface="Times New Roman" charset="0"/>
                  </a:rPr>
                  <a:t>，负例商品向量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 kern="100">
                            <a:effectLst/>
                            <a:latin typeface="Cambria Math" charset="0"/>
                            <a:ea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i="1" kern="100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𝐼</m:t>
                        </m:r>
                      </m:e>
                      <m:sub>
                        <m:r>
                          <a:rPr lang="en-US" altLang="zh-CN" i="1" kern="100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zh-CN" altLang="zh-CN" kern="100" dirty="0">
                    <a:effectLst/>
                    <a:latin typeface="等线" charset="-122"/>
                    <a:ea typeface="等线" charset="-122"/>
                    <a:cs typeface="Times New Roman" charset="0"/>
                  </a:rPr>
                  <a:t>。标签为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 kern="100">
                            <a:effectLst/>
                            <a:latin typeface="Cambria Math" charset="0"/>
                            <a:ea typeface="Cambria Math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a:rPr lang="en-US" altLang="zh-CN" i="1" kern="100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𝑦</m:t>
                        </m:r>
                      </m:e>
                      <m:sub>
                        <m:r>
                          <a:rPr lang="en-US" altLang="zh-CN" i="1" kern="100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kern="100" dirty="0">
                    <a:effectLst/>
                    <a:latin typeface="等线" charset="-122"/>
                    <a:ea typeface="等线" charset="-122"/>
                    <a:cs typeface="Times New Roman" charset="0"/>
                  </a:rPr>
                  <a:t>=1</a:t>
                </a:r>
                <a:r>
                  <a:rPr lang="zh-CN" altLang="zh-CN" kern="100" dirty="0">
                    <a:effectLst/>
                    <a:latin typeface="等线" charset="-122"/>
                    <a:ea typeface="等线" charset="-122"/>
                    <a:cs typeface="Times New Roman" charset="0"/>
                  </a:rPr>
                  <a:t>，注</a:t>
                </a:r>
                <a:r>
                  <a:rPr lang="en-US" altLang="zh-CN" kern="100" dirty="0">
                    <a:effectLst/>
                    <a:latin typeface="等线" charset="-122"/>
                    <a:ea typeface="等线" charset="-122"/>
                    <a:cs typeface="Times New Roman" charset="0"/>
                  </a:rPr>
                  <a:t>(</a:t>
                </a:r>
                <a:r>
                  <a:rPr lang="zh-CN" altLang="zh-CN" kern="100" dirty="0">
                    <a:effectLst/>
                    <a:latin typeface="等线" charset="-122"/>
                    <a:ea typeface="等线" charset="-122"/>
                    <a:cs typeface="Times New Roman" charset="0"/>
                  </a:rPr>
                  <a:t>所有样本的标签均为</a:t>
                </a:r>
                <a:r>
                  <a:rPr lang="en-US" altLang="zh-CN" kern="100" dirty="0">
                    <a:effectLst/>
                    <a:latin typeface="等线" charset="-122"/>
                    <a:ea typeface="等线" charset="-122"/>
                    <a:cs typeface="Times New Roman" charset="0"/>
                  </a:rPr>
                  <a:t>1)</a:t>
                </a:r>
                <a:r>
                  <a:rPr lang="zh-CN" altLang="zh-CN" kern="100" dirty="0">
                    <a:effectLst/>
                    <a:latin typeface="等线" charset="-122"/>
                    <a:ea typeface="等线" charset="-122"/>
                    <a:cs typeface="Times New Roman" charset="0"/>
                  </a:rPr>
                  <a:t>。</a:t>
                </a:r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4504" y="844805"/>
                <a:ext cx="10174705" cy="668581"/>
              </a:xfrm>
              <a:prstGeom prst="rect">
                <a:avLst/>
              </a:prstGeom>
              <a:blipFill rotWithShape="0">
                <a:blip r:embed="rId3"/>
                <a:stretch>
                  <a:fillRect l="-539" t="-4587" r="-479" b="-146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5" name="图片 9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973" y="1179095"/>
            <a:ext cx="5887765" cy="514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49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09588" y="838018"/>
            <a:ext cx="39885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>
                <a:latin typeface="等线" charset="-122"/>
                <a:ea typeface="等线" charset="-122"/>
                <a:cs typeface="Times New Roman" charset="0"/>
              </a:rPr>
              <a:t>Softmax</a:t>
            </a:r>
            <a:r>
              <a:rPr lang="zh-CN" altLang="zh-CN" kern="100" dirty="0">
                <a:latin typeface="等线" charset="-122"/>
                <a:ea typeface="等线" charset="-122"/>
                <a:cs typeface="Times New Roman" charset="0"/>
              </a:rPr>
              <a:t>多分类问题的梯度推导如下：</a:t>
            </a:r>
            <a:endParaRPr lang="zh-CN" altLang="zh-CN" kern="100" dirty="0">
              <a:effectLst/>
              <a:latin typeface="等线" charset="-122"/>
              <a:ea typeface="等线" charset="-122"/>
              <a:cs typeface="Times New Roman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0242" y="1385637"/>
            <a:ext cx="5885782" cy="451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36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073" y="911058"/>
            <a:ext cx="4600739" cy="514082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146" y="911058"/>
            <a:ext cx="5133917" cy="534536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939" y="5456321"/>
            <a:ext cx="901700" cy="8001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4487" y="5632784"/>
            <a:ext cx="9017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4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634" y="878305"/>
            <a:ext cx="3981187" cy="51443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5261812" y="1711496"/>
                <a:ext cx="6096000" cy="66774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zh-CN" altLang="zh-CN" dirty="0">
                    <a:ea typeface="等线" charset="-122"/>
                    <a:cs typeface="Times New Roman" charset="0"/>
                  </a:rPr>
                  <a:t>正例商品的梯度是</a:t>
                </a:r>
                <a14:m>
                  <m:oMath xmlns:m="http://schemas.openxmlformats.org/officeDocument/2006/math">
                    <m:r>
                      <a:rPr lang="en-US" altLang="zh-CN">
                        <a:effectLst/>
                        <a:latin typeface="Cambria Math" charset="0"/>
                        <a:ea typeface="等线" charset="-122"/>
                        <a:cs typeface="Times New Roman" charset="0"/>
                      </a:rPr>
                      <m:t>(</m:t>
                    </m:r>
                    <m:sSub>
                      <m:sSub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𝑝</m:t>
                        </m:r>
                      </m:sub>
                    </m:sSub>
                    <m:r>
                      <a:rPr lang="en-US" altLang="zh-CN" i="1">
                        <a:effectLst/>
                        <a:latin typeface="Cambria Math" charset="0"/>
                        <a:ea typeface="等线" charset="-122"/>
                        <a:cs typeface="Times New Roman" charset="0"/>
                      </a:rPr>
                      <m:t>−</m:t>
                    </m:r>
                    <m:r>
                      <a:rPr lang="en-US" altLang="zh-CN">
                        <a:effectLst/>
                        <a:latin typeface="Cambria Math" charset="0"/>
                        <a:ea typeface="等线" charset="-122"/>
                        <a:cs typeface="Times New Roman" charset="0"/>
                      </a:rPr>
                      <m:t>1)</m:t>
                    </m:r>
                    <m:sSub>
                      <m:sSub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𝑈</m:t>
                        </m:r>
                      </m:e>
                      <m:sub>
                        <m:r>
                          <a:rPr lang="en-US" altLang="zh-CN" i="1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zh-CN" dirty="0">
                    <a:effectLst/>
                    <a:ea typeface="等线" charset="-122"/>
                    <a:cs typeface="Times New Roman" charset="0"/>
                  </a:rPr>
                  <a:t>，每次优化是向用户向量的方向。</a:t>
                </a:r>
                <a:r>
                  <a:rPr lang="zh-CN" altLang="zh-CN" dirty="0">
                    <a:effectLst/>
                  </a:rPr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1812" y="1711496"/>
                <a:ext cx="6096000" cy="667747"/>
              </a:xfrm>
              <a:prstGeom prst="rect">
                <a:avLst/>
              </a:prstGeom>
              <a:blipFill rotWithShape="0">
                <a:blip r:embed="rId4"/>
                <a:stretch>
                  <a:fillRect l="-800" t="-4587" r="-100" b="-146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/>
              <p:cNvSpPr/>
              <p:nvPr/>
            </p:nvSpPr>
            <p:spPr>
              <a:xfrm>
                <a:off x="5261812" y="2607535"/>
                <a:ext cx="5747920" cy="3916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zh-CN" dirty="0">
                    <a:ea typeface="等线" charset="-122"/>
                    <a:cs typeface="Times New Roman" charset="0"/>
                  </a:rPr>
                  <a:t>负例商品是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𝑗</m:t>
                        </m:r>
                      </m:sub>
                    </m:sSub>
                    <m:sSub>
                      <m:sSubPr>
                        <m:ctrlPr>
                          <a:rPr lang="zh-CN" altLang="zh-CN" i="1">
                            <a:effectLst/>
                            <a:latin typeface="Cambria Math" charset="0"/>
                            <a:ea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𝑈</m:t>
                        </m:r>
                      </m:e>
                      <m:sub>
                        <m:r>
                          <a:rPr lang="en-US" altLang="zh-CN" i="1">
                            <a:effectLst/>
                            <a:latin typeface="Cambria Math" charset="0"/>
                            <a:ea typeface="等线" charset="-122"/>
                            <a:cs typeface="Times New Roman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zh-CN" dirty="0">
                    <a:effectLst/>
                    <a:ea typeface="等线" charset="-122"/>
                    <a:cs typeface="Times New Roman" charset="0"/>
                  </a:rPr>
                  <a:t>，每次优化是向用户向量相反的方向。</a:t>
                </a:r>
                <a:r>
                  <a:rPr lang="zh-CN" altLang="zh-CN" dirty="0">
                    <a:effectLst/>
                  </a:rPr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8" name="矩形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1812" y="2607535"/>
                <a:ext cx="5747920" cy="391646"/>
              </a:xfrm>
              <a:prstGeom prst="rect">
                <a:avLst/>
              </a:prstGeom>
              <a:blipFill rotWithShape="0">
                <a:blip r:embed="rId5"/>
                <a:stretch>
                  <a:fillRect l="-848" t="-7813" b="-203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6971464" y="3335135"/>
                <a:ext cx="1899751" cy="3956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b="1" i="0" smtClean="0">
                          <a:latin typeface="Cambria Math" charset="0"/>
                        </a:rPr>
                        <m:t>？？</m:t>
                      </m:r>
                      <m:sSub>
                        <m:sSubPr>
                          <m:ctrlPr>
                            <a:rPr lang="zh-CN" altLang="en-US" b="1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latin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zh-CN" altLang="en-US" b="1" i="1">
                              <a:latin typeface="Cambria Math" charset="0"/>
                            </a:rPr>
                            <m:t>𝒑</m:t>
                          </m:r>
                        </m:sub>
                      </m:sSub>
                      <m:r>
                        <a:rPr lang="zh-CN" altLang="en-US" b="1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zh-CN" altLang="en-US" b="1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latin typeface="Cambria Math" charset="0"/>
                            </a:rPr>
                            <m:t>𝒂</m:t>
                          </m:r>
                        </m:e>
                        <m:sub>
                          <m:r>
                            <a:rPr lang="zh-CN" altLang="en-US" b="1" i="1">
                              <a:latin typeface="Cambria Math" charset="0"/>
                            </a:rPr>
                            <m:t>𝒋</m:t>
                          </m:r>
                        </m:sub>
                      </m:sSub>
                      <m:r>
                        <a:rPr lang="zh-CN" altLang="en-US" b="1" i="0">
                          <a:latin typeface="Cambria Math" charset="0"/>
                        </a:rPr>
                        <m:t>=</m:t>
                      </m:r>
                      <m:r>
                        <a:rPr lang="zh-CN" altLang="en-US" b="1" i="0">
                          <a:latin typeface="Cambria Math" charset="0"/>
                        </a:rPr>
                        <m:t>𝟏</m:t>
                      </m:r>
                    </m:oMath>
                  </m:oMathPara>
                </a14:m>
                <a:endParaRPr lang="zh-CN" altLang="en-US" b="1" dirty="0"/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1464" y="3335135"/>
                <a:ext cx="1899751" cy="395621"/>
              </a:xfrm>
              <a:prstGeom prst="rect">
                <a:avLst/>
              </a:prstGeom>
              <a:blipFill rotWithShape="0">
                <a:blip r:embed="rId6"/>
                <a:stretch>
                  <a:fillRect b="-923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矩形 9"/>
          <p:cNvSpPr/>
          <p:nvPr/>
        </p:nvSpPr>
        <p:spPr>
          <a:xfrm>
            <a:off x="5261812" y="3730756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altLang="zh-CN" dirty="0" smtClean="0">
              <a:ea typeface="等线" charset="-122"/>
              <a:cs typeface="Times New Roman" charset="0"/>
            </a:endParaRPr>
          </a:p>
          <a:p>
            <a:r>
              <a:rPr lang="zh-CN" altLang="zh-CN" dirty="0" smtClean="0">
                <a:ea typeface="等线" charset="-122"/>
                <a:cs typeface="Times New Roman" charset="0"/>
              </a:rPr>
              <a:t>从</a:t>
            </a:r>
            <a:r>
              <a:rPr lang="zh-CN" altLang="en-US" dirty="0" smtClean="0">
                <a:ea typeface="等线" charset="-122"/>
                <a:cs typeface="Times New Roman" charset="0"/>
              </a:rPr>
              <a:t>理论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上来讲，</a:t>
            </a:r>
            <a:endParaRPr lang="en-US" altLang="zh-CN" dirty="0" smtClean="0">
              <a:ea typeface="等线" charset="-122"/>
              <a:cs typeface="Times New Roman" charset="0"/>
            </a:endParaRPr>
          </a:p>
          <a:p>
            <a:r>
              <a:rPr lang="en-US" altLang="zh-CN" dirty="0" err="1" smtClean="0">
                <a:ea typeface="等线" charset="-122"/>
                <a:cs typeface="Times New Roman" charset="0"/>
              </a:rPr>
              <a:t>softmax</a:t>
            </a:r>
            <a:r>
              <a:rPr lang="zh-CN" altLang="zh-CN" dirty="0">
                <a:ea typeface="等线" charset="-122"/>
                <a:cs typeface="Times New Roman" charset="0"/>
              </a:rPr>
              <a:t>的形式对于正例的情况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，商品向量</a:t>
            </a:r>
            <a:r>
              <a:rPr lang="zh-CN" altLang="zh-CN" dirty="0">
                <a:ea typeface="等线" charset="-122"/>
                <a:cs typeface="Times New Roman" charset="0"/>
              </a:rPr>
              <a:t>的优化基本上是一致的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。</a:t>
            </a:r>
            <a:endParaRPr lang="en-US" altLang="zh-CN" dirty="0">
              <a:ea typeface="等线" charset="-122"/>
              <a:cs typeface="Times New Roman" charset="0"/>
            </a:endParaRPr>
          </a:p>
          <a:p>
            <a:r>
              <a:rPr lang="zh-CN" altLang="zh-CN" dirty="0" smtClean="0">
                <a:ea typeface="等线" charset="-122"/>
                <a:cs typeface="Times New Roman" charset="0"/>
              </a:rPr>
              <a:t>对于</a:t>
            </a:r>
            <a:r>
              <a:rPr lang="zh-CN" altLang="zh-CN" dirty="0">
                <a:ea typeface="等线" charset="-122"/>
                <a:cs typeface="Times New Roman" charset="0"/>
              </a:rPr>
              <a:t>负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例</a:t>
            </a:r>
            <a:r>
              <a:rPr lang="zh-CN" altLang="zh-CN" dirty="0">
                <a:ea typeface="等线" charset="-122"/>
                <a:cs typeface="Times New Roman" charset="0"/>
              </a:rPr>
              <a:t>商品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来说，</a:t>
            </a:r>
            <a:r>
              <a:rPr lang="zh-CN" altLang="zh-CN" dirty="0">
                <a:ea typeface="等线" charset="-122"/>
                <a:cs typeface="Times New Roman" charset="0"/>
              </a:rPr>
              <a:t>由于负样本多样性的原因，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每次</a:t>
            </a:r>
            <a:r>
              <a:rPr lang="zh-CN" altLang="zh-CN" dirty="0">
                <a:ea typeface="等线" charset="-122"/>
                <a:cs typeface="Times New Roman" charset="0"/>
              </a:rPr>
              <a:t>优化的步长变小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了</a:t>
            </a:r>
            <a:r>
              <a:rPr lang="zh-CN" altLang="en-US" dirty="0" smtClean="0">
                <a:ea typeface="等线" charset="-122"/>
                <a:cs typeface="Times New Roman" charset="0"/>
              </a:rPr>
              <a:t>，更容易避免鞍点陷阱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。</a:t>
            </a:r>
            <a:endParaRPr lang="en-US" altLang="zh-CN" dirty="0" smtClean="0">
              <a:ea typeface="等线" charset="-122"/>
              <a:cs typeface="Times New Roman" charset="0"/>
            </a:endParaRPr>
          </a:p>
          <a:p>
            <a:r>
              <a:rPr lang="zh-CN" altLang="zh-CN" dirty="0" smtClean="0">
                <a:ea typeface="等线" charset="-122"/>
                <a:cs typeface="Times New Roman" charset="0"/>
              </a:rPr>
              <a:t>对于</a:t>
            </a:r>
            <a:r>
              <a:rPr lang="zh-CN" altLang="zh-CN" dirty="0">
                <a:ea typeface="等线" charset="-122"/>
                <a:cs typeface="Times New Roman" charset="0"/>
              </a:rPr>
              <a:t>用户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来说</a:t>
            </a:r>
            <a:r>
              <a:rPr lang="zh-CN" altLang="en-US" dirty="0">
                <a:ea typeface="等线" charset="-122"/>
                <a:cs typeface="Times New Roman" charset="0"/>
              </a:rPr>
              <a:t>，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由于</a:t>
            </a:r>
            <a:r>
              <a:rPr lang="zh-CN" altLang="en-US" dirty="0" smtClean="0">
                <a:ea typeface="等线" charset="-122"/>
                <a:cs typeface="Times New Roman" charset="0"/>
              </a:rPr>
              <a:t>考虑了</a:t>
            </a:r>
            <a:r>
              <a:rPr lang="en-US" altLang="zh-CN" dirty="0" smtClean="0">
                <a:ea typeface="等线" charset="-122"/>
                <a:cs typeface="Times New Roman" charset="0"/>
              </a:rPr>
              <a:t>batch</a:t>
            </a:r>
            <a:r>
              <a:rPr lang="zh-CN" altLang="en-US" dirty="0" smtClean="0">
                <a:ea typeface="等线" charset="-122"/>
                <a:cs typeface="Times New Roman" charset="0"/>
              </a:rPr>
              <a:t>下加权负样本进行修正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，</a:t>
            </a:r>
            <a:r>
              <a:rPr lang="zh-CN" altLang="zh-CN" dirty="0">
                <a:ea typeface="等线" charset="-122"/>
                <a:cs typeface="Times New Roman" charset="0"/>
              </a:rPr>
              <a:t>初步判断</a:t>
            </a:r>
            <a:r>
              <a:rPr lang="en-US" altLang="zh-CN" dirty="0" err="1">
                <a:ea typeface="等线" charset="-122"/>
                <a:cs typeface="Times New Roman" charset="0"/>
              </a:rPr>
              <a:t>softmax</a:t>
            </a:r>
            <a:r>
              <a:rPr lang="zh-CN" altLang="zh-CN" dirty="0">
                <a:ea typeface="等线" charset="-122"/>
                <a:cs typeface="Times New Roman" charset="0"/>
              </a:rPr>
              <a:t>的优化精度会比二分类的要好。</a:t>
            </a:r>
            <a:r>
              <a:rPr lang="zh-CN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147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7189" y="2047057"/>
            <a:ext cx="85865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ea typeface="等线" charset="-122"/>
                <a:cs typeface="Times New Roman" charset="0"/>
              </a:rPr>
              <a:t>数据集来源于</a:t>
            </a:r>
            <a:r>
              <a:rPr lang="en-US" altLang="zh-CN" dirty="0">
                <a:ea typeface="等线" charset="-122"/>
                <a:cs typeface="Times New Roman" charset="0"/>
              </a:rPr>
              <a:t>amazon</a:t>
            </a:r>
            <a:r>
              <a:rPr lang="zh-CN" altLang="zh-CN" dirty="0">
                <a:ea typeface="等线" charset="-122"/>
                <a:cs typeface="Times New Roman" charset="0"/>
              </a:rPr>
              <a:t>的一个公开数据集（</a:t>
            </a:r>
            <a:r>
              <a:rPr lang="en-US" altLang="zh-CN" u="sng" dirty="0">
                <a:solidFill>
                  <a:srgbClr val="0563C1"/>
                </a:solidFill>
                <a:ea typeface="等线" charset="-122"/>
                <a:cs typeface="Times New Roman" charset="0"/>
                <a:hlinkClick r:id="rId3"/>
              </a:rPr>
              <a:t>http://snap.stanford.edu/data/amazon-meta.html</a:t>
            </a:r>
            <a:r>
              <a:rPr lang="zh-CN" altLang="zh-CN" dirty="0">
                <a:ea typeface="等线" charset="-122"/>
                <a:cs typeface="Times New Roman" charset="0"/>
              </a:rPr>
              <a:t>）。</a:t>
            </a:r>
            <a:r>
              <a:rPr lang="zh-CN" altLang="zh-CN" dirty="0"/>
              <a:t> 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977189" y="3033647"/>
            <a:ext cx="70825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kern="100" dirty="0" smtClean="0">
                <a:latin typeface="等线" charset="-122"/>
                <a:ea typeface="等线" charset="-122"/>
                <a:cs typeface="Times New Roman" charset="0"/>
              </a:rPr>
              <a:t>首先，二分类在数据集上面表现还不错。在测试集上</a:t>
            </a:r>
            <a:r>
              <a:rPr lang="en-US" altLang="zh-CN" kern="100" dirty="0" err="1" smtClean="0">
                <a:latin typeface="等线" charset="-122"/>
                <a:ea typeface="等线" charset="-122"/>
                <a:cs typeface="Times New Roman" charset="0"/>
              </a:rPr>
              <a:t>auc</a:t>
            </a:r>
            <a:r>
              <a:rPr lang="zh-CN" altLang="zh-CN" kern="100" dirty="0" smtClean="0">
                <a:latin typeface="等线" charset="-122"/>
                <a:ea typeface="等线" charset="-122"/>
                <a:cs typeface="Times New Roman" charset="0"/>
              </a:rPr>
              <a:t>为</a:t>
            </a:r>
            <a:r>
              <a:rPr lang="en-US" altLang="zh-CN" kern="100" dirty="0" smtClean="0">
                <a:latin typeface="等线" charset="-122"/>
                <a:ea typeface="等线" charset="-122"/>
                <a:cs typeface="Times New Roman" charset="0"/>
              </a:rPr>
              <a:t>0.8022</a:t>
            </a:r>
            <a:r>
              <a:rPr lang="zh-CN" altLang="zh-CN" kern="100" dirty="0" smtClean="0">
                <a:latin typeface="等线" charset="-122"/>
                <a:ea typeface="等线" charset="-122"/>
                <a:cs typeface="Times New Roman" charset="0"/>
              </a:rPr>
              <a:t>。</a:t>
            </a:r>
            <a:endParaRPr lang="zh-CN" altLang="zh-CN" kern="100" dirty="0">
              <a:effectLst/>
              <a:latin typeface="等线" charset="-122"/>
              <a:ea typeface="等线" charset="-122"/>
              <a:cs typeface="Times New Roman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77190" y="3743238"/>
            <a:ext cx="77202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ea typeface="等线" charset="-122"/>
                <a:cs typeface="Times New Roman" charset="0"/>
              </a:rPr>
              <a:t>再在进行</a:t>
            </a:r>
            <a:r>
              <a:rPr lang="en-US" altLang="zh-CN" dirty="0" smtClean="0">
                <a:ea typeface="等线" charset="-122"/>
                <a:cs typeface="Times New Roman" charset="0"/>
              </a:rPr>
              <a:t>trick</a:t>
            </a:r>
            <a:r>
              <a:rPr lang="zh-CN" altLang="en-US" dirty="0" smtClean="0">
                <a:ea typeface="等线" charset="-122"/>
                <a:cs typeface="Times New Roman" charset="0"/>
              </a:rPr>
              <a:t>（</a:t>
            </a:r>
            <a:r>
              <a:rPr lang="en-US" altLang="zh-CN" dirty="0" smtClean="0">
                <a:ea typeface="等线" charset="-122"/>
                <a:cs typeface="Times New Roman" charset="0"/>
              </a:rPr>
              <a:t>Negative</a:t>
            </a:r>
            <a:r>
              <a:rPr lang="zh-CN" altLang="en-US" dirty="0" smtClean="0">
                <a:ea typeface="等线" charset="-122"/>
                <a:cs typeface="Times New Roman" charset="0"/>
              </a:rPr>
              <a:t> </a:t>
            </a:r>
            <a:r>
              <a:rPr lang="en-US" altLang="zh-CN" dirty="0" smtClean="0">
                <a:ea typeface="等线" charset="-122"/>
                <a:cs typeface="Times New Roman" charset="0"/>
              </a:rPr>
              <a:t>Sample</a:t>
            </a:r>
            <a:r>
              <a:rPr lang="zh-CN" altLang="en-US" dirty="0" smtClean="0">
                <a:ea typeface="等线" charset="-122"/>
                <a:cs typeface="Times New Roman" charset="0"/>
              </a:rPr>
              <a:t>）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的</a:t>
            </a:r>
            <a:r>
              <a:rPr lang="en-US" altLang="zh-CN" dirty="0" err="1">
                <a:ea typeface="等线" charset="-122"/>
                <a:cs typeface="Times New Roman" charset="0"/>
              </a:rPr>
              <a:t>softmax</a:t>
            </a:r>
            <a:r>
              <a:rPr lang="zh-CN" altLang="zh-CN" dirty="0">
                <a:ea typeface="等线" charset="-122"/>
                <a:cs typeface="Times New Roman" charset="0"/>
              </a:rPr>
              <a:t>的模型下进行训练，评估</a:t>
            </a:r>
            <a:r>
              <a:rPr lang="zh-CN" altLang="zh-CN" dirty="0" smtClean="0">
                <a:ea typeface="等线" charset="-122"/>
                <a:cs typeface="Times New Roman" charset="0"/>
              </a:rPr>
              <a:t>，</a:t>
            </a:r>
            <a:r>
              <a:rPr lang="zh-CN" altLang="zh-CN" kern="100" dirty="0">
                <a:latin typeface="等线" charset="-122"/>
                <a:ea typeface="等线" charset="-122"/>
                <a:cs typeface="Times New Roman" charset="0"/>
              </a:rPr>
              <a:t>在测试集上</a:t>
            </a:r>
            <a:r>
              <a:rPr lang="en-US" altLang="zh-CN" kern="100" dirty="0" err="1">
                <a:latin typeface="等线" charset="-122"/>
                <a:ea typeface="等线" charset="-122"/>
                <a:cs typeface="Times New Roman" charset="0"/>
              </a:rPr>
              <a:t>auc</a:t>
            </a:r>
            <a:r>
              <a:rPr lang="zh-CN" altLang="zh-CN" kern="100" dirty="0" smtClean="0">
                <a:latin typeface="等线" charset="-122"/>
                <a:ea typeface="等线" charset="-122"/>
                <a:cs typeface="Times New Roman" charset="0"/>
              </a:rPr>
              <a:t>为</a:t>
            </a:r>
            <a:r>
              <a:rPr lang="en-US" altLang="zh-CN" dirty="0"/>
              <a:t>0.8217</a:t>
            </a:r>
            <a:r>
              <a:rPr lang="zh-CN" altLang="zh-CN" dirty="0"/>
              <a:t> </a:t>
            </a:r>
            <a:r>
              <a:rPr lang="zh-CN" altLang="zh-CN" kern="100" dirty="0" smtClean="0">
                <a:latin typeface="等线" charset="-122"/>
                <a:ea typeface="等线" charset="-122"/>
                <a:cs typeface="Times New Roman" charset="0"/>
              </a:rPr>
              <a:t>。</a:t>
            </a:r>
            <a:endParaRPr lang="zh-CN" altLang="zh-CN" kern="100" dirty="0">
              <a:latin typeface="等线" charset="-122"/>
              <a:ea typeface="等线" charset="-122"/>
              <a:cs typeface="Times New Roman" charset="0"/>
            </a:endParaRPr>
          </a:p>
          <a:p>
            <a:r>
              <a:rPr lang="zh-CN" altLang="zh-CN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0223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550193"/>
            <a:ext cx="12213836" cy="1714501"/>
          </a:xfrm>
        </p:spPr>
        <p:txBody>
          <a:bodyPr/>
          <a:lstStyle/>
          <a:p>
            <a:r>
              <a:rPr kumimoji="1" lang="zh-CN" altLang="en-US" dirty="0" smtClean="0"/>
              <a:t>数据是一切美好想象的核心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21" y="3264694"/>
            <a:ext cx="38100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Shape 853"/>
          <p:cNvGrpSpPr/>
          <p:nvPr/>
        </p:nvGrpSpPr>
        <p:grpSpPr>
          <a:xfrm>
            <a:off x="425003" y="2554375"/>
            <a:ext cx="11264626" cy="1772925"/>
            <a:chOff x="0" y="0"/>
            <a:chExt cx="20605880" cy="3678000"/>
          </a:xfrm>
        </p:grpSpPr>
        <p:pic>
          <p:nvPicPr>
            <p:cNvPr id="5" name="Shape 85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Shape 85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366445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Shape 85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857036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Shape 85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3223480" y="0"/>
              <a:ext cx="7382400" cy="367800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50010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39" y="1572563"/>
            <a:ext cx="11409947" cy="31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190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Shape 1163"/>
          <p:cNvSpPr txBox="1">
            <a:spLocks noGrp="1"/>
          </p:cNvSpPr>
          <p:nvPr>
            <p:ph type="title"/>
          </p:nvPr>
        </p:nvSpPr>
        <p:spPr>
          <a:xfrm>
            <a:off x="-10918" y="178594"/>
            <a:ext cx="12213836" cy="1714501"/>
          </a:xfrm>
          <a:prstGeom prst="rect">
            <a:avLst/>
          </a:prstGeom>
          <a:noFill/>
          <a:ln>
            <a:noFill/>
          </a:ln>
        </p:spPr>
        <p:txBody>
          <a:bodyPr wrap="square" lIns="35713" tIns="35713" rIns="35713" bIns="35713" anchor="ctr" anchorCtr="0">
            <a:noAutofit/>
          </a:bodyPr>
          <a:lstStyle/>
          <a:p>
            <a:pPr>
              <a:buSzPct val="25000"/>
            </a:pPr>
            <a:r>
              <a:rPr lang="en-US"/>
              <a:t>Neural Net</a:t>
            </a:r>
          </a:p>
        </p:txBody>
      </p:sp>
      <p:pic>
        <p:nvPicPr>
          <p:cNvPr id="1164" name="Shape 1164" descr="pasted-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5957" y="1368550"/>
            <a:ext cx="2954448" cy="1535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5" name="Shape 1165" descr="pasted-image.jpe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61184" y="2227858"/>
            <a:ext cx="7442252" cy="36505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椭圆 1"/>
          <p:cNvSpPr/>
          <p:nvPr/>
        </p:nvSpPr>
        <p:spPr>
          <a:xfrm>
            <a:off x="5215944" y="2493891"/>
            <a:ext cx="592428" cy="584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3261209" y="2903868"/>
            <a:ext cx="592428" cy="584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3261209" y="3586000"/>
            <a:ext cx="592428" cy="584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286967" y="4268553"/>
            <a:ext cx="592428" cy="584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5802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Shape 489" descr="pasted-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12870" y="1091853"/>
            <a:ext cx="5715975" cy="2398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36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19729" y="4206929"/>
            <a:ext cx="1992000" cy="2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9729" y="3963079"/>
            <a:ext cx="679489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4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6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9982" y="208856"/>
            <a:ext cx="7508376" cy="6253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560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Shape 489" descr="pasted-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51506" y="1115830"/>
            <a:ext cx="5715975" cy="2398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36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59120" y="4271324"/>
            <a:ext cx="1992000" cy="2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9120" y="4027474"/>
            <a:ext cx="679489" cy="787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5120" y="4090974"/>
            <a:ext cx="1155700" cy="5207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54630" y="4179076"/>
            <a:ext cx="1358900" cy="6477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613985" y="4090974"/>
            <a:ext cx="6238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CN" sz="3600" dirty="0">
                <a:solidFill>
                  <a:srgbClr val="FF0000"/>
                </a:solidFill>
              </a:rPr>
              <a:t>σ</a:t>
            </a:r>
            <a:r>
              <a:rPr lang="en-US" altLang="zh-CN" sz="3600" dirty="0" smtClean="0">
                <a:solidFill>
                  <a:srgbClr val="FF0000"/>
                </a:solidFill>
              </a:rPr>
              <a:t>(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48433" y="4124046"/>
            <a:ext cx="3385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0000"/>
                </a:solidFill>
              </a:rPr>
              <a:t>)</a:t>
            </a:r>
            <a:endParaRPr kumimoji="1" lang="zh-CN" alt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0333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Shape 489" descr="pasted-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12870" y="1091853"/>
            <a:ext cx="5715975" cy="2398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36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19729" y="4206929"/>
            <a:ext cx="1992000" cy="2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9729" y="3963079"/>
            <a:ext cx="679489" cy="787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5729" y="4026579"/>
            <a:ext cx="1155700" cy="5207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5239" y="4114681"/>
            <a:ext cx="1358900" cy="6477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974594" y="4026579"/>
            <a:ext cx="6238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CN" sz="3600" dirty="0">
                <a:solidFill>
                  <a:srgbClr val="FF0000"/>
                </a:solidFill>
              </a:rPr>
              <a:t>σ</a:t>
            </a:r>
            <a:r>
              <a:rPr lang="en-US" altLang="zh-CN" sz="3600" dirty="0" smtClean="0">
                <a:solidFill>
                  <a:srgbClr val="FF0000"/>
                </a:solidFill>
              </a:rPr>
              <a:t>(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09042" y="4059651"/>
            <a:ext cx="3385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0000"/>
                </a:solidFill>
              </a:rPr>
              <a:t>)</a:t>
            </a:r>
            <a:endParaRPr kumimoji="1"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10184" y="4888987"/>
            <a:ext cx="346441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CN" sz="4400" dirty="0" smtClean="0"/>
              <a:t>σ</a:t>
            </a:r>
            <a:r>
              <a:rPr lang="en-US" altLang="zh-CN" sz="4400" dirty="0" smtClean="0"/>
              <a:t>=sigmoid(x)</a:t>
            </a:r>
            <a:endParaRPr lang="zh-CN" altLang="en-US" sz="4400" dirty="0"/>
          </a:p>
        </p:txBody>
      </p:sp>
      <p:sp>
        <p:nvSpPr>
          <p:cNvPr id="9" name="矩形 8"/>
          <p:cNvSpPr/>
          <p:nvPr/>
        </p:nvSpPr>
        <p:spPr>
          <a:xfrm>
            <a:off x="6808698" y="4890736"/>
            <a:ext cx="426898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logistic regression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50838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6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9982" y="208856"/>
            <a:ext cx="7508376" cy="6253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885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正文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zoypqsp5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spDef>
      <a:spPr>
        <a:solidFill>
          <a:srgbClr val="FB913B"/>
        </a:solidFill>
        <a:ln>
          <a:noFill/>
        </a:ln>
      </a:spPr>
      <a:bodyPr rtlCol="0" anchor="ctr"/>
      <a:lstStyle>
        <a:defPPr algn="ctr">
          <a:defRPr lang="en-US" altLang="zh-CN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封底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zoypqsp5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封底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zoypqsp5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22361</TotalTime>
  <Words>1427</Words>
  <Application>Microsoft Macintosh PowerPoint</Application>
  <PresentationFormat>宽屏</PresentationFormat>
  <Paragraphs>123</Paragraphs>
  <Slides>31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31</vt:i4>
      </vt:variant>
    </vt:vector>
  </HeadingPairs>
  <TitlesOfParts>
    <vt:vector size="45" baseType="lpstr">
      <vt:lpstr>-apple-system</vt:lpstr>
      <vt:lpstr>Cambria Math</vt:lpstr>
      <vt:lpstr>Gill Sans</vt:lpstr>
      <vt:lpstr>Lao UI</vt:lpstr>
      <vt:lpstr>Times New Roman</vt:lpstr>
      <vt:lpstr>Wingdings 3</vt:lpstr>
      <vt:lpstr>等线</vt:lpstr>
      <vt:lpstr>宋体</vt:lpstr>
      <vt:lpstr>微软雅黑</vt:lpstr>
      <vt:lpstr>幼圆</vt:lpstr>
      <vt:lpstr>Arial</vt:lpstr>
      <vt:lpstr>正文</vt:lpstr>
      <vt:lpstr>封底</vt:lpstr>
      <vt:lpstr>1_封底</vt:lpstr>
      <vt:lpstr>PowerPoint 演示文稿</vt:lpstr>
      <vt:lpstr>一些简单的基础</vt:lpstr>
      <vt:lpstr>PowerPoint 演示文稿</vt:lpstr>
      <vt:lpstr>Neural Net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Neural Net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深度学习下的向量思考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数据是一切美好想象的核心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delsin sun</dc:creator>
  <cp:lastModifiedBy>Microsoft Office 用户</cp:lastModifiedBy>
  <cp:revision>1978</cp:revision>
  <dcterms:created xsi:type="dcterms:W3CDTF">2016-11-10T07:15:00Z</dcterms:created>
  <dcterms:modified xsi:type="dcterms:W3CDTF">2019-11-23T16:55:10Z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2052-10.1.0.6690</vt:lpwstr>
  </property>
</Properties>
</file>